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70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C1CBEF5-F557-4C08-8E83-1302B4A03D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88475" y="871823"/>
            <a:ext cx="9601200" cy="1303337"/>
          </a:xfrm>
        </p:spPr>
        <p:txBody>
          <a:bodyPr/>
          <a:lstStyle/>
          <a:p>
            <a:r>
              <a:rPr lang="it-IT" altLang="it-IT" i="1" dirty="0">
                <a:solidFill>
                  <a:srgbClr val="FF0000"/>
                </a:solidFill>
              </a:rPr>
              <a:t>“</a:t>
            </a:r>
            <a:r>
              <a:rPr lang="it-IT" altLang="ja-JP" b="1" i="1" dirty="0">
                <a:solidFill>
                  <a:srgbClr val="FF0000"/>
                </a:solidFill>
                <a:ea typeface="MS PGothic" panose="020B0600070205080204" pitchFamily="34" charset="-128"/>
              </a:rPr>
              <a:t>Io sono la vite, voi i tralci</a:t>
            </a:r>
            <a:r>
              <a:rPr lang="it-IT" altLang="ja-JP" i="1" dirty="0">
                <a:solidFill>
                  <a:srgbClr val="FF0000"/>
                </a:solidFill>
                <a:ea typeface="MS PGothic" panose="020B0600070205080204" pitchFamily="34" charset="-128"/>
              </a:rPr>
              <a:t>…”</a:t>
            </a:r>
            <a:r>
              <a:rPr lang="it-IT" altLang="ja-JP" sz="3200" dirty="0">
                <a:ea typeface="MS PGothic" panose="020B0600070205080204" pitchFamily="34" charset="-128"/>
              </a:rPr>
              <a:t> </a:t>
            </a:r>
            <a:r>
              <a:rPr lang="it-IT" altLang="ja-JP" sz="2400" dirty="0" err="1">
                <a:ea typeface="MS PGothic" panose="020B0600070205080204" pitchFamily="34" charset="-128"/>
              </a:rPr>
              <a:t>Gv</a:t>
            </a:r>
            <a:r>
              <a:rPr lang="it-IT" altLang="ja-JP" sz="2400" dirty="0">
                <a:ea typeface="MS PGothic" panose="020B0600070205080204" pitchFamily="34" charset="-128"/>
              </a:rPr>
              <a:t> 15, 1-5</a:t>
            </a:r>
            <a:endParaRPr lang="it-IT" altLang="it-IT" sz="2400" dirty="0"/>
          </a:p>
        </p:txBody>
      </p:sp>
      <p:pic>
        <p:nvPicPr>
          <p:cNvPr id="16389" name="Picture 5" descr="grappoli">
            <a:extLst>
              <a:ext uri="{FF2B5EF4-FFF2-40B4-BE49-F238E27FC236}">
                <a16:creationId xmlns:a16="http://schemas.microsoft.com/office/drawing/2014/main" id="{F3A6271F-121B-4D9C-A835-19B9A9D4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2" y="2402378"/>
            <a:ext cx="5209309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89A4E-DBD7-450F-B281-A2D00B6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… sul piano formale-giuridico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EF84AC-FA11-419B-AD2C-0008E17E6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/>
              <a:t>per la valutazione degli apprendimenti, in Italia esiste un sistema di valutazione ufficiale, formale</a:t>
            </a:r>
            <a:r>
              <a:rPr lang="it-IT" dirty="0"/>
              <a:t>, che ha una sua particolare codificazione (oggi </a:t>
            </a:r>
            <a:r>
              <a:rPr lang="it-IT" b="1" dirty="0"/>
              <a:t>attribuzione del voto in decimi </a:t>
            </a:r>
            <a:r>
              <a:rPr lang="it-IT" dirty="0"/>
              <a:t>– cfr. DPR 122/2009 Regolamento sulla valutazione)</a:t>
            </a:r>
          </a:p>
          <a:p>
            <a:r>
              <a:rPr lang="it-IT" dirty="0"/>
              <a:t>in riferimento a ciò, </a:t>
            </a:r>
            <a:r>
              <a:rPr lang="it-IT" b="1" dirty="0"/>
              <a:t>per l’IRC si continua a valutare gli apprendimenti come si è fatto sino ad oggi (senza il voto numerico</a:t>
            </a:r>
            <a:r>
              <a:rPr lang="it-IT" dirty="0"/>
              <a:t>, in riferimento all’art. 309 del Testo Unico della Scuola, D. </a:t>
            </a:r>
            <a:r>
              <a:rPr lang="it-IT" dirty="0" err="1"/>
              <a:t>L.vo</a:t>
            </a:r>
            <a:r>
              <a:rPr lang="it-IT" dirty="0"/>
              <a:t> 297/1994, "… per gli alunni che … si sono avvalsi, una speciale nota, … riguardante l'interesse … e il profitto che ne ritrae").</a:t>
            </a:r>
          </a:p>
          <a:p>
            <a:r>
              <a:rPr lang="it-IT" dirty="0"/>
              <a:t>ogni scuola si è dotata di </a:t>
            </a:r>
            <a:r>
              <a:rPr lang="it-IT" b="1" dirty="0"/>
              <a:t>griglie di corrispondenza tra voti/giudizi e livelli di apprendimento o descrizione del comportamento</a:t>
            </a:r>
            <a:r>
              <a:rPr lang="it-IT" dirty="0"/>
              <a:t>; ciò soprattutto per una comunicazione più trasparente ed efficace a favore delle famiglie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0FFAD45-55F4-4E42-A9B6-4D8F74DA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altLang="it-IT" sz="5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La competenza</a:t>
            </a:r>
            <a:br>
              <a:rPr lang="it-IT" altLang="it-IT" sz="5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it-IT" sz="5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del linguaggio religioso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E4E9C99-D738-46CA-AD2C-DD838667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>
              <a:spcBef>
                <a:spcPct val="0"/>
              </a:spcBef>
            </a:pPr>
            <a:endParaRPr lang="it-IT" altLang="it-IT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>
              <a:spcBef>
                <a:spcPct val="0"/>
              </a:spcBef>
            </a:pPr>
            <a:endParaRPr lang="it-IT" alt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3" algn="ctr">
              <a:spcBef>
                <a:spcPct val="0"/>
              </a:spcBef>
            </a:pPr>
            <a:r>
              <a:rPr lang="it-IT" alt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OCCHIALI «MAGICI» </a:t>
            </a:r>
            <a:r>
              <a:rPr lang="it-IT" altLang="it-IT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29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C09FFB7-3C9D-4A05-8833-8AE312C7AE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99311" y="2294656"/>
            <a:ext cx="4191000" cy="2286000"/>
          </a:xfrm>
        </p:spPr>
        <p:txBody>
          <a:bodyPr>
            <a:normAutofit fontScale="90000"/>
          </a:bodyPr>
          <a:lstStyle/>
          <a:p>
            <a:r>
              <a:rPr lang="it-IT" altLang="it-IT" sz="4800" i="1" dirty="0">
                <a:solidFill>
                  <a:srgbClr val="FF0000"/>
                </a:solidFill>
              </a:rPr>
              <a:t>“</a:t>
            </a:r>
            <a:r>
              <a:rPr lang="it-IT" altLang="ja-JP" sz="4800" b="1" i="1" dirty="0">
                <a:solidFill>
                  <a:srgbClr val="FF0000"/>
                </a:solidFill>
                <a:ea typeface="MS PGothic" panose="020B0600070205080204" pitchFamily="34" charset="-128"/>
              </a:rPr>
              <a:t>Io sono</a:t>
            </a:r>
            <a:br>
              <a:rPr lang="it-IT" altLang="ja-JP" sz="4800" b="1" i="1" dirty="0">
                <a:solidFill>
                  <a:srgbClr val="FF0000"/>
                </a:solidFill>
                <a:ea typeface="MS PGothic" panose="020B0600070205080204" pitchFamily="34" charset="-128"/>
              </a:rPr>
            </a:br>
            <a:r>
              <a:rPr lang="it-IT" altLang="ja-JP" sz="4800" b="1" i="1" dirty="0">
                <a:solidFill>
                  <a:srgbClr val="FF0000"/>
                </a:solidFill>
                <a:ea typeface="MS PGothic" panose="020B0600070205080204" pitchFamily="34" charset="-128"/>
              </a:rPr>
              <a:t>la porta</a:t>
            </a:r>
            <a:r>
              <a:rPr lang="it-IT" altLang="ja-JP" sz="4800" i="1" dirty="0">
                <a:solidFill>
                  <a:srgbClr val="FF0000"/>
                </a:solidFill>
                <a:ea typeface="MS PGothic" panose="020B0600070205080204" pitchFamily="34" charset="-128"/>
              </a:rPr>
              <a:t>…”</a:t>
            </a:r>
            <a:r>
              <a:rPr lang="it-IT" altLang="ja-JP" sz="3600" dirty="0">
                <a:ea typeface="MS PGothic" panose="020B0600070205080204" pitchFamily="34" charset="-128"/>
              </a:rPr>
              <a:t/>
            </a:r>
            <a:br>
              <a:rPr lang="it-IT" altLang="ja-JP" sz="3600" dirty="0">
                <a:ea typeface="MS PGothic" panose="020B0600070205080204" pitchFamily="34" charset="-128"/>
              </a:rPr>
            </a:br>
            <a:r>
              <a:rPr lang="it-IT" altLang="ja-JP" sz="3600" dirty="0">
                <a:ea typeface="MS PGothic" panose="020B0600070205080204" pitchFamily="34" charset="-128"/>
              </a:rPr>
              <a:t/>
            </a:r>
            <a:br>
              <a:rPr lang="it-IT" altLang="ja-JP" sz="3600" dirty="0">
                <a:ea typeface="MS PGothic" panose="020B0600070205080204" pitchFamily="34" charset="-128"/>
              </a:rPr>
            </a:br>
            <a:r>
              <a:rPr lang="it-IT" altLang="ja-JP" sz="2400" dirty="0" err="1">
                <a:ea typeface="MS PGothic" panose="020B0600070205080204" pitchFamily="34" charset="-128"/>
              </a:rPr>
              <a:t>Gv</a:t>
            </a:r>
            <a:r>
              <a:rPr lang="it-IT" altLang="ja-JP" sz="2400" dirty="0">
                <a:ea typeface="MS PGothic" panose="020B0600070205080204" pitchFamily="34" charset="-128"/>
              </a:rPr>
              <a:t> 10, 7-9</a:t>
            </a:r>
            <a:endParaRPr lang="it-IT" altLang="it-IT" sz="2400" dirty="0"/>
          </a:p>
        </p:txBody>
      </p:sp>
      <p:pic>
        <p:nvPicPr>
          <p:cNvPr id="17413" name="Picture 5" descr="porta">
            <a:extLst>
              <a:ext uri="{FF2B5EF4-FFF2-40B4-BE49-F238E27FC236}">
                <a16:creationId xmlns:a16="http://schemas.microsoft.com/office/drawing/2014/main" id="{974A5D6E-E731-4DB3-B96B-75F366A7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2984"/>
            <a:ext cx="4838701" cy="56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B0A94DE-9E7A-43DD-B378-602796C54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i="1" dirty="0">
                <a:solidFill>
                  <a:srgbClr val="FF0000"/>
                </a:solidFill>
              </a:rPr>
              <a:t>“</a:t>
            </a:r>
            <a:r>
              <a:rPr lang="it-IT" altLang="ja-JP" b="1" i="1" dirty="0">
                <a:solidFill>
                  <a:srgbClr val="FF0000"/>
                </a:solidFill>
                <a:ea typeface="MS PGothic" panose="020B0600070205080204" pitchFamily="34" charset="-128"/>
              </a:rPr>
              <a:t>Il regno dei cieli è simile a</a:t>
            </a:r>
            <a:r>
              <a:rPr lang="it-IT" altLang="ja-JP" i="1" dirty="0">
                <a:solidFill>
                  <a:srgbClr val="FF0000"/>
                </a:solidFill>
                <a:ea typeface="MS PGothic" panose="020B0600070205080204" pitchFamily="34" charset="-128"/>
              </a:rPr>
              <a:t>…”</a:t>
            </a:r>
            <a:endParaRPr lang="it-IT" altLang="it-IT" sz="3200" dirty="0"/>
          </a:p>
        </p:txBody>
      </p:sp>
      <p:pic>
        <p:nvPicPr>
          <p:cNvPr id="18439" name="Picture 7" descr="pastafrolla-impasto">
            <a:extLst>
              <a:ext uri="{FF2B5EF4-FFF2-40B4-BE49-F238E27FC236}">
                <a16:creationId xmlns:a16="http://schemas.microsoft.com/office/drawing/2014/main" id="{D88F2731-5332-4E91-81BF-3B0BA75F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5" y="2559863"/>
            <a:ext cx="50292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regno-dei-cieli-perla">
            <a:extLst>
              <a:ext uri="{FF2B5EF4-FFF2-40B4-BE49-F238E27FC236}">
                <a16:creationId xmlns:a16="http://schemas.microsoft.com/office/drawing/2014/main" id="{C652C279-D89B-498C-9279-4FF3035A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5" y="2452254"/>
            <a:ext cx="3824927" cy="21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4D07C6B-58A9-4308-8A11-23BC148940FB}"/>
              </a:ext>
            </a:extLst>
          </p:cNvPr>
          <p:cNvSpPr/>
          <p:nvPr/>
        </p:nvSpPr>
        <p:spPr>
          <a:xfrm>
            <a:off x="7210187" y="5149071"/>
            <a:ext cx="3289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(Mt, discorso parabolico)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145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4A55F3-B977-4171-8E92-7CE71F14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72" y="628908"/>
            <a:ext cx="7258210" cy="483880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289E935-6B3E-4DCC-87F7-63B100FF5487}"/>
              </a:ext>
            </a:extLst>
          </p:cNvPr>
          <p:cNvSpPr/>
          <p:nvPr/>
        </p:nvSpPr>
        <p:spPr>
          <a:xfrm>
            <a:off x="1018094" y="5587986"/>
            <a:ext cx="10689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regno dei cieli è simile anche a un mercante che va in cerca di perle preziose; trovata </a:t>
            </a:r>
            <a:r>
              <a:rPr lang="it-IT" sz="2000" b="1" dirty="0"/>
              <a:t>una perla di grande valore</a:t>
            </a:r>
            <a:r>
              <a:rPr lang="it-IT" sz="2000" dirty="0"/>
              <a:t>, va, vende tutti i suoi averi e la compra (Mt 13,45-46)</a:t>
            </a:r>
          </a:p>
        </p:txBody>
      </p:sp>
    </p:spTree>
    <p:extLst>
      <p:ext uri="{BB962C8B-B14F-4D97-AF65-F5344CB8AC3E}">
        <p14:creationId xmlns:p14="http://schemas.microsoft.com/office/powerpoint/2010/main" val="41102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80920110012">
            <a:extLst>
              <a:ext uri="{FF2B5EF4-FFF2-40B4-BE49-F238E27FC236}">
                <a16:creationId xmlns:a16="http://schemas.microsoft.com/office/drawing/2014/main" id="{A304E473-BD00-4374-91F9-9873924D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b="11429"/>
          <a:stretch>
            <a:fillRect/>
          </a:stretch>
        </p:blipFill>
        <p:spPr bwMode="auto">
          <a:xfrm>
            <a:off x="3499427" y="549854"/>
            <a:ext cx="4439227" cy="29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semina-manuale-002">
            <a:extLst>
              <a:ext uri="{FF2B5EF4-FFF2-40B4-BE49-F238E27FC236}">
                <a16:creationId xmlns:a16="http://schemas.microsoft.com/office/drawing/2014/main" id="{50ABF9FC-1A83-4277-AFD8-BB6AD05C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7030029" y="3893128"/>
            <a:ext cx="2976826" cy="21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semedisenape">
            <a:extLst>
              <a:ext uri="{FF2B5EF4-FFF2-40B4-BE49-F238E27FC236}">
                <a16:creationId xmlns:a16="http://schemas.microsoft.com/office/drawing/2014/main" id="{0870BD02-921D-4252-918B-C097CA8C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/>
          <a:stretch>
            <a:fillRect/>
          </a:stretch>
        </p:blipFill>
        <p:spPr bwMode="auto">
          <a:xfrm rot="1074202">
            <a:off x="9497823" y="1102414"/>
            <a:ext cx="1997652" cy="15852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2388E05-612E-4F53-95AB-00754FA745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5253" r="5455"/>
          <a:stretch/>
        </p:blipFill>
        <p:spPr>
          <a:xfrm>
            <a:off x="794327" y="3585077"/>
            <a:ext cx="2769893" cy="25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pane-con-meno-sale">
            <a:extLst>
              <a:ext uri="{FF2B5EF4-FFF2-40B4-BE49-F238E27FC236}">
                <a16:creationId xmlns:a16="http://schemas.microsoft.com/office/drawing/2014/main" id="{6D64EA3C-CB85-4512-9CB5-101087D8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/>
          <a:stretch>
            <a:fillRect/>
          </a:stretch>
        </p:blipFill>
        <p:spPr bwMode="auto">
          <a:xfrm>
            <a:off x="623455" y="626973"/>
            <a:ext cx="10986654" cy="5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085A2-DA50-4982-A031-78DA9BB2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Valutazione degli apprendimenti</a:t>
            </a:r>
            <a:br>
              <a:rPr lang="it-IT" b="1" dirty="0">
                <a:solidFill>
                  <a:srgbClr val="FF0000"/>
                </a:solidFill>
                <a:latin typeface="+mn-lt"/>
              </a:rPr>
            </a:br>
            <a:r>
              <a:rPr lang="it-IT" b="1" dirty="0">
                <a:solidFill>
                  <a:srgbClr val="FF0000"/>
                </a:solidFill>
                <a:latin typeface="+mn-lt"/>
              </a:rPr>
              <a:t>e valutazione delle competenze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F4AA20-A0CC-466F-A30E-D9F413C2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Oggi, in effetti, è necessario non solo rilevare e valutare gli </a:t>
            </a:r>
            <a:r>
              <a:rPr lang="it-IT" b="1" dirty="0"/>
              <a:t>apprendimenti </a:t>
            </a:r>
            <a:r>
              <a:rPr lang="it-IT" dirty="0"/>
              <a:t>(nozioni isolate, singole conoscenze e micro-abilità), ma anche le </a:t>
            </a:r>
            <a:r>
              <a:rPr lang="it-IT" b="1" dirty="0"/>
              <a:t>competenze</a:t>
            </a:r>
            <a:r>
              <a:rPr lang="it-IT" dirty="0"/>
              <a:t> (trasferimento di sapere e abilità in situazioni complesse che richiedono iniziativa personale autonoma e responsabile), competenze che saranno poi anche da “certificare”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89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355813D-96DD-452F-92E4-39E2F531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degli apprendimenti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E265088-DFD6-4AE1-9B18-B45C79B2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è un atto formale che riguarda la verifica </a:t>
            </a:r>
            <a:r>
              <a:rPr lang="it-IT" b="1" dirty="0"/>
              <a:t>delle conoscenze e delle abilità acquisite mediante specifici percorsi disciplinari (obiettivi di apprendimento).</a:t>
            </a:r>
            <a:r>
              <a:rPr lang="it-IT" dirty="0"/>
              <a:t> A questo riguardo, la rilevazione degli apprendimenti è ormai prassi consolidata a livello pedagogico-didattico e viene attuata mediante l’uso degli ordinari strumenti di accertamento scolastici</a:t>
            </a:r>
            <a:r>
              <a:rPr lang="it-IT" dirty="0" smtClean="0"/>
              <a:t>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dirty="0"/>
              <a:t>test</a:t>
            </a:r>
          </a:p>
          <a:p>
            <a:pPr lvl="0"/>
            <a:r>
              <a:rPr lang="it-IT" dirty="0"/>
              <a:t>questionari</a:t>
            </a:r>
          </a:p>
          <a:p>
            <a:pPr lvl="0"/>
            <a:r>
              <a:rPr lang="it-IT" dirty="0"/>
              <a:t>schede di lavoro</a:t>
            </a:r>
          </a:p>
          <a:p>
            <a:pPr lvl="0"/>
            <a:r>
              <a:rPr lang="it-IT" dirty="0"/>
              <a:t>elaborati di vario genere (verbali e non verbali, cartacei e multimediali)</a:t>
            </a:r>
          </a:p>
          <a:p>
            <a:pPr lvl="0"/>
            <a:r>
              <a:rPr lang="it-IT" dirty="0"/>
              <a:t>osservazione dell’insegnante</a:t>
            </a:r>
          </a:p>
          <a:p>
            <a:pPr lvl="0"/>
            <a:r>
              <a:rPr lang="it-IT" dirty="0"/>
              <a:t>interrogazione/discussione orale</a:t>
            </a:r>
          </a:p>
          <a:p>
            <a:pPr lvl="0"/>
            <a:r>
              <a:rPr lang="it-IT" dirty="0"/>
              <a:t>ricostruzioni</a:t>
            </a:r>
          </a:p>
          <a:p>
            <a:pPr lvl="0"/>
            <a:r>
              <a:rPr lang="it-IT" dirty="0"/>
              <a:t>completamenti</a:t>
            </a:r>
          </a:p>
          <a:p>
            <a:r>
              <a:rPr lang="it-IT" dirty="0"/>
              <a:t>e molte altre modalità che consentono di accertare gli apprendimenti…</a:t>
            </a:r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355813D-96DD-452F-92E4-39E2F531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+mn-lt"/>
              </a:rPr>
              <a:t>La valutazione degli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apprendimenti (2)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 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28</TotalTime>
  <Words>375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Garamond</vt:lpstr>
      <vt:lpstr>MS Mincho</vt:lpstr>
      <vt:lpstr>Organico</vt:lpstr>
      <vt:lpstr>“Io sono la vite, voi i tralci…” Gv 15, 1-5</vt:lpstr>
      <vt:lpstr>“Io sono la porta…”  Gv 10, 7-9</vt:lpstr>
      <vt:lpstr>“Il regno dei cieli è simile a…”</vt:lpstr>
      <vt:lpstr>Presentazione standard di PowerPoint</vt:lpstr>
      <vt:lpstr>Presentazione standard di PowerPoint</vt:lpstr>
      <vt:lpstr>Presentazione standard di PowerPoint</vt:lpstr>
      <vt:lpstr>Valutazione degli apprendimenti e valutazione delle competenze</vt:lpstr>
      <vt:lpstr>La valutazione degli apprendimenti </vt:lpstr>
      <vt:lpstr>La valutazione degli apprendimenti (2) </vt:lpstr>
      <vt:lpstr>… sul piano formale-giuridico</vt:lpstr>
      <vt:lpstr>La competenza del linguaggio religioso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6</cp:revision>
  <dcterms:created xsi:type="dcterms:W3CDTF">2020-02-27T13:31:45Z</dcterms:created>
  <dcterms:modified xsi:type="dcterms:W3CDTF">2020-02-27T14:16:15Z</dcterms:modified>
</cp:coreProperties>
</file>