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65" r:id="rId4"/>
    <p:sldId id="266" r:id="rId5"/>
    <p:sldId id="267" r:id="rId6"/>
    <p:sldId id="268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2407537A-6D3D-4A0B-B0E5-4BDD9A521B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2" y="982132"/>
            <a:ext cx="5285507" cy="1303867"/>
          </a:xfrm>
        </p:spPr>
        <p:txBody>
          <a:bodyPr/>
          <a:lstStyle/>
          <a:p>
            <a:r>
              <a:rPr lang="it-IT" altLang="it-IT" sz="3800" b="1" dirty="0">
                <a:solidFill>
                  <a:srgbClr val="FF0000"/>
                </a:solidFill>
                <a:latin typeface="+mn-lt"/>
              </a:rPr>
              <a:t>Il mistero della vita…</a:t>
            </a:r>
            <a:br>
              <a:rPr lang="it-IT" altLang="it-IT" sz="3800" b="1" dirty="0">
                <a:solidFill>
                  <a:srgbClr val="FF0000"/>
                </a:solidFill>
                <a:latin typeface="+mn-lt"/>
              </a:rPr>
            </a:br>
            <a:r>
              <a:rPr lang="it-IT" altLang="it-IT" sz="3800" b="1" dirty="0">
                <a:solidFill>
                  <a:srgbClr val="FF0000"/>
                </a:solidFill>
                <a:latin typeface="+mn-lt"/>
              </a:rPr>
              <a:t>come quello di Dio…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C778D9AD-67E2-4736-A346-81C18D2F84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endParaRPr lang="it-IT" altLang="ja-JP" sz="2400" dirty="0">
              <a:ea typeface="MS PGothic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it-IT" altLang="ja-JP" dirty="0">
                <a:ea typeface="MS PGothic" panose="020B0600070205080204" pitchFamily="34" charset="-128"/>
              </a:rPr>
              <a:t>si dice solo in</a:t>
            </a:r>
            <a:endParaRPr lang="it-IT" altLang="ja-JP" b="1" dirty="0">
              <a:ea typeface="MS PGothic" panose="020B0600070205080204" pitchFamily="3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it-IT" altLang="ja-JP" b="1" dirty="0">
                <a:ea typeface="MS PGothic" panose="020B0600070205080204" pitchFamily="34" charset="-128"/>
              </a:rPr>
              <a:t>	sfumature di senso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altLang="ja-JP" b="1" dirty="0">
                <a:ea typeface="MS PGothic" panose="020B0600070205080204" pitchFamily="34" charset="-128"/>
              </a:rPr>
              <a:t>	fragili, sfuggenti</a:t>
            </a:r>
          </a:p>
          <a:p>
            <a:pPr>
              <a:lnSpc>
                <a:spcPct val="90000"/>
              </a:lnSpc>
            </a:pPr>
            <a:endParaRPr lang="it-IT" altLang="ja-JP" b="1" dirty="0">
              <a:ea typeface="MS PGothic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it-IT" altLang="ja-JP" b="1" dirty="0">
                <a:ea typeface="MS PGothic" panose="020B0600070205080204" pitchFamily="34" charset="-128"/>
              </a:rPr>
              <a:t>solo in modo “mediato”</a:t>
            </a:r>
          </a:p>
          <a:p>
            <a:pPr>
              <a:lnSpc>
                <a:spcPct val="90000"/>
              </a:lnSpc>
            </a:pPr>
            <a:endParaRPr lang="it-IT" altLang="ja-JP" b="1" dirty="0">
              <a:ea typeface="MS PGothic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it-IT" altLang="ja-JP" b="1" dirty="0">
                <a:ea typeface="MS PGothic" panose="020B0600070205080204" pitchFamily="34" charset="-128"/>
              </a:rPr>
              <a:t>attraverso molti segni</a:t>
            </a:r>
          </a:p>
          <a:p>
            <a:pPr>
              <a:lnSpc>
                <a:spcPct val="90000"/>
              </a:lnSpc>
            </a:pPr>
            <a:endParaRPr lang="it-IT" altLang="ja-JP" b="1" dirty="0">
              <a:ea typeface="MS PGothic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it-IT" altLang="ja-JP" b="1" i="1" dirty="0">
                <a:ea typeface="MS PGothic" panose="020B0600070205080204" pitchFamily="34" charset="-128"/>
              </a:rPr>
              <a:t>metaforicamente…</a:t>
            </a:r>
            <a:r>
              <a:rPr lang="it-IT" altLang="ja-JP" dirty="0">
                <a:ea typeface="MS PGothic" panose="020B0600070205080204" pitchFamily="34" charset="-128"/>
              </a:rPr>
              <a:t> </a:t>
            </a:r>
            <a:endParaRPr lang="it-IT" altLang="it-IT" dirty="0"/>
          </a:p>
        </p:txBody>
      </p:sp>
      <p:sp>
        <p:nvSpPr>
          <p:cNvPr id="23556" name="Text Box 4">
            <a:extLst>
              <a:ext uri="{FF2B5EF4-FFF2-40B4-BE49-F238E27FC236}">
                <a16:creationId xmlns:a16="http://schemas.microsoft.com/office/drawing/2014/main" id="{7A0FE490-5C68-4D16-BED6-34EADEC5F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726" y="5699132"/>
            <a:ext cx="658645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it-IT" altLang="ja-JP" sz="3200" b="1" i="1" dirty="0">
                <a:solidFill>
                  <a:srgbClr val="FF0000"/>
                </a:solidFill>
                <a:ea typeface="MS PGothic" panose="020B0600070205080204" pitchFamily="34" charset="-128"/>
              </a:rPr>
              <a:t>…il Padre mio è l'agricoltore…</a:t>
            </a:r>
            <a:r>
              <a:rPr lang="it-IT" altLang="ja-JP" sz="2400" dirty="0">
                <a:solidFill>
                  <a:srgbClr val="FF0000"/>
                </a:solidFill>
                <a:ea typeface="MS PGothic" panose="020B0600070205080204" pitchFamily="34" charset="-128"/>
              </a:rPr>
              <a:t> </a:t>
            </a:r>
            <a:r>
              <a:rPr lang="it-IT" altLang="ja-JP" dirty="0">
                <a:ea typeface="MS PGothic" panose="020B0600070205080204" pitchFamily="34" charset="-128"/>
              </a:rPr>
              <a:t>(</a:t>
            </a:r>
            <a:r>
              <a:rPr lang="it-IT" altLang="ja-JP" dirty="0" err="1">
                <a:ea typeface="MS PGothic" panose="020B0600070205080204" pitchFamily="34" charset="-128"/>
              </a:rPr>
              <a:t>Gv</a:t>
            </a:r>
            <a:r>
              <a:rPr lang="it-IT" altLang="ja-JP" dirty="0">
                <a:ea typeface="MS PGothic" panose="020B0600070205080204" pitchFamily="34" charset="-128"/>
              </a:rPr>
              <a:t> 15,1)</a:t>
            </a:r>
            <a:endParaRPr lang="it-IT" altLang="it-IT" dirty="0"/>
          </a:p>
        </p:txBody>
      </p:sp>
      <p:pic>
        <p:nvPicPr>
          <p:cNvPr id="23558" name="Picture 6" descr="agricoltore-anziano-by-xalanx-fotolia-750x500">
            <a:extLst>
              <a:ext uri="{FF2B5EF4-FFF2-40B4-BE49-F238E27FC236}">
                <a16:creationId xmlns:a16="http://schemas.microsoft.com/office/drawing/2014/main" id="{774B3F9F-61A8-4FFA-8566-8C5413D3B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9" b="3780"/>
          <a:stretch>
            <a:fillRect/>
          </a:stretch>
        </p:blipFill>
        <p:spPr bwMode="auto">
          <a:xfrm>
            <a:off x="7148941" y="579028"/>
            <a:ext cx="4358636" cy="570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76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5CCAC13F-AD9E-49E2-9435-81A6A6740A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7173" name="Picture 5" descr="IMG_0958_Isfjord_Bhoemanflya_rostiger_Anker">
            <a:extLst>
              <a:ext uri="{FF2B5EF4-FFF2-40B4-BE49-F238E27FC236}">
                <a16:creationId xmlns:a16="http://schemas.microsoft.com/office/drawing/2014/main" id="{02016ECD-7098-42C7-B577-70A25AE74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" y="0"/>
            <a:ext cx="1238504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4" name="Rectangle 6">
            <a:extLst>
              <a:ext uri="{FF2B5EF4-FFF2-40B4-BE49-F238E27FC236}">
                <a16:creationId xmlns:a16="http://schemas.microsoft.com/office/drawing/2014/main" id="{E1C91174-8CEA-4096-A0DD-19412B447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563563"/>
            <a:ext cx="834644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 altLang="ja-JP" sz="2400" b="1" i="1" dirty="0">
              <a:solidFill>
                <a:schemeClr val="bg1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algn="r"/>
            <a:r>
              <a:rPr lang="it-IT" altLang="ja-JP" b="1" i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La speranza è come un’àncora della nostra vita, sicura e salda… (</a:t>
            </a:r>
            <a:r>
              <a:rPr lang="it-IT" altLang="ja-JP" b="1" i="1" dirty="0" err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Eb</a:t>
            </a:r>
            <a:r>
              <a:rPr lang="it-IT" altLang="ja-JP" b="1" i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6,19)</a:t>
            </a:r>
            <a:endParaRPr lang="it-IT" altLang="it-IT" b="1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176" name="Rectangle 8">
            <a:extLst>
              <a:ext uri="{FF2B5EF4-FFF2-40B4-BE49-F238E27FC236}">
                <a16:creationId xmlns:a16="http://schemas.microsoft.com/office/drawing/2014/main" id="{28EF0981-D6A0-4D13-BEAF-8457A0092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990600"/>
            <a:ext cx="77724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 b="1" i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3085A2-DA50-4982-A031-78DA9BB26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FF0000"/>
                </a:solidFill>
                <a:latin typeface="+mn-lt"/>
              </a:rPr>
              <a:t>Valutazione degli apprendimenti</a:t>
            </a:r>
            <a:br>
              <a:rPr lang="it-IT" b="1" dirty="0">
                <a:solidFill>
                  <a:srgbClr val="FF0000"/>
                </a:solidFill>
                <a:latin typeface="+mn-lt"/>
              </a:rPr>
            </a:br>
            <a:r>
              <a:rPr lang="it-IT" b="1" dirty="0">
                <a:solidFill>
                  <a:srgbClr val="FF0000"/>
                </a:solidFill>
                <a:latin typeface="+mn-lt"/>
              </a:rPr>
              <a:t>e valutazione delle competenze</a:t>
            </a:r>
            <a:endParaRPr lang="it-IT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2F4AA20-A0CC-466F-A30E-D9F413C27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Oggi, in effetti, è necessario non solo rilevare e valutare gli </a:t>
            </a:r>
            <a:r>
              <a:rPr lang="it-IT" b="1" dirty="0"/>
              <a:t>apprendimenti </a:t>
            </a:r>
            <a:r>
              <a:rPr lang="it-IT" dirty="0"/>
              <a:t>(nozioni isolate, singole conoscenze e micro-abilità), ma anche le </a:t>
            </a:r>
            <a:r>
              <a:rPr lang="it-IT" b="1" dirty="0"/>
              <a:t>competenze</a:t>
            </a:r>
            <a:r>
              <a:rPr lang="it-IT" dirty="0"/>
              <a:t> (trasferimento di sapere e abilità in situazioni complesse che richiedono iniziativa personale autonoma e responsabile), competenze che saranno poi anche da “certificare”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6894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0355813D-96DD-452F-92E4-39E2F5310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  <a:latin typeface="+mn-lt"/>
              </a:rPr>
              <a:t>La valutazione degli apprendimenti</a:t>
            </a:r>
            <a:r>
              <a:rPr lang="it-IT" dirty="0">
                <a:solidFill>
                  <a:srgbClr val="FF0000"/>
                </a:solidFill>
                <a:latin typeface="+mn-lt"/>
              </a:rPr>
              <a:t> 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9E265088-DFD6-4AE1-9B18-B45C79B22E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è un atto formale che riguarda la verifica </a:t>
            </a:r>
            <a:r>
              <a:rPr lang="it-IT" b="1" dirty="0"/>
              <a:t>delle conoscenze e delle abilità acquisite mediante specifici percorsi disciplinari (obiettivi di apprendimento).</a:t>
            </a:r>
            <a:r>
              <a:rPr lang="it-IT" dirty="0"/>
              <a:t> A questo riguardo, la rilevazione degli apprendimenti è ormai prassi consolidata a livello pedagogico-didattico e viene attuata mediante l’uso degli ordinari strumenti di accertamento scolastici</a:t>
            </a:r>
            <a:r>
              <a:rPr lang="it-IT" dirty="0" smtClean="0"/>
              <a:t>: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0766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it-IT" dirty="0"/>
              <a:t>test</a:t>
            </a:r>
          </a:p>
          <a:p>
            <a:pPr lvl="0"/>
            <a:r>
              <a:rPr lang="it-IT" dirty="0"/>
              <a:t>questionari</a:t>
            </a:r>
          </a:p>
          <a:p>
            <a:pPr lvl="0"/>
            <a:r>
              <a:rPr lang="it-IT" dirty="0"/>
              <a:t>schede di lavoro</a:t>
            </a:r>
          </a:p>
          <a:p>
            <a:pPr lvl="0"/>
            <a:r>
              <a:rPr lang="it-IT" dirty="0"/>
              <a:t>elaborati di vario genere (verbali e non verbali, cartacei e multimediali)</a:t>
            </a:r>
          </a:p>
          <a:p>
            <a:pPr lvl="0"/>
            <a:r>
              <a:rPr lang="it-IT" dirty="0"/>
              <a:t>osservazione dell’insegnante</a:t>
            </a:r>
          </a:p>
          <a:p>
            <a:pPr lvl="0"/>
            <a:r>
              <a:rPr lang="it-IT" dirty="0"/>
              <a:t>interrogazione/discussione orale</a:t>
            </a:r>
          </a:p>
          <a:p>
            <a:pPr lvl="0"/>
            <a:r>
              <a:rPr lang="it-IT" dirty="0"/>
              <a:t>ricostruzioni</a:t>
            </a:r>
          </a:p>
          <a:p>
            <a:pPr lvl="0"/>
            <a:r>
              <a:rPr lang="it-IT" dirty="0"/>
              <a:t>completamenti</a:t>
            </a:r>
          </a:p>
          <a:p>
            <a:r>
              <a:rPr lang="it-IT" dirty="0"/>
              <a:t>e molte altre modalità che consentono di accertare gli apprendimenti…</a:t>
            </a:r>
          </a:p>
          <a:p>
            <a:endParaRPr lang="it-IT" dirty="0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0355813D-96DD-452F-92E4-39E2F5310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  <a:latin typeface="+mn-lt"/>
              </a:rPr>
              <a:t>La valutazione degli </a:t>
            </a:r>
            <a:r>
              <a:rPr lang="it-IT" b="1" dirty="0" smtClean="0">
                <a:solidFill>
                  <a:srgbClr val="FF0000"/>
                </a:solidFill>
                <a:latin typeface="+mn-lt"/>
              </a:rPr>
              <a:t>apprendimenti (2)</a:t>
            </a:r>
            <a:r>
              <a:rPr lang="it-IT" dirty="0" smtClean="0">
                <a:solidFill>
                  <a:srgbClr val="FF0000"/>
                </a:solidFill>
                <a:latin typeface="+mn-lt"/>
              </a:rPr>
              <a:t> </a:t>
            </a:r>
            <a:endParaRPr lang="it-IT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4227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389A4E-DBD7-450F-B281-A2D00B6B1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… sul piano formale-giuridico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4EF84AC-FA11-419B-AD2C-0008E17E6A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b="1" dirty="0"/>
              <a:t>per la valutazione degli apprendimenti, in Italia esiste un sistema di valutazione ufficiale, formale</a:t>
            </a:r>
            <a:r>
              <a:rPr lang="it-IT" dirty="0"/>
              <a:t>, che ha una sua particolare codificazione (oggi </a:t>
            </a:r>
            <a:r>
              <a:rPr lang="it-IT" b="1" dirty="0"/>
              <a:t>attribuzione del voto in decimi </a:t>
            </a:r>
            <a:r>
              <a:rPr lang="it-IT" dirty="0"/>
              <a:t>– cfr. DPR 122/2009 Regolamento sulla valutazione)</a:t>
            </a:r>
          </a:p>
          <a:p>
            <a:r>
              <a:rPr lang="it-IT" dirty="0"/>
              <a:t>in riferimento a ciò, </a:t>
            </a:r>
            <a:r>
              <a:rPr lang="it-IT" b="1" dirty="0"/>
              <a:t>per l’IRC si continua a valutare gli apprendimenti come si è fatto sino ad oggi (senza il voto numerico</a:t>
            </a:r>
            <a:r>
              <a:rPr lang="it-IT" dirty="0"/>
              <a:t>, in riferimento all’art. 309 del Testo Unico della Scuola, D. </a:t>
            </a:r>
            <a:r>
              <a:rPr lang="it-IT" dirty="0" err="1"/>
              <a:t>L.vo</a:t>
            </a:r>
            <a:r>
              <a:rPr lang="it-IT" dirty="0"/>
              <a:t> 297/1994, "… per gli alunni che … si sono avvalsi, una speciale nota, … riguardante l'interesse … e il profitto che ne ritrae").</a:t>
            </a:r>
          </a:p>
          <a:p>
            <a:r>
              <a:rPr lang="it-IT" dirty="0"/>
              <a:t>ogni scuola si è dotata di </a:t>
            </a:r>
            <a:r>
              <a:rPr lang="it-IT" b="1" dirty="0"/>
              <a:t>griglie di corrispondenza tra voti/giudizi e livelli di apprendimento o descrizione del comportamento</a:t>
            </a:r>
            <a:r>
              <a:rPr lang="it-IT" dirty="0"/>
              <a:t>; ciò soprattutto per una comunicazione più trasparente ed efficace a favore delle famiglie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49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TM02900743[[fn=Organico]]</Template>
  <TotalTime>22</TotalTime>
  <Words>333</Words>
  <Application>Microsoft Office PowerPoint</Application>
  <PresentationFormat>Widescreen</PresentationFormat>
  <Paragraphs>32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1" baseType="lpstr">
      <vt:lpstr>MS PGothic</vt:lpstr>
      <vt:lpstr>Arial</vt:lpstr>
      <vt:lpstr>Calibri</vt:lpstr>
      <vt:lpstr>Garamond</vt:lpstr>
      <vt:lpstr>Organico</vt:lpstr>
      <vt:lpstr>Il mistero della vita… come quello di Dio…</vt:lpstr>
      <vt:lpstr>Presentazione standard di PowerPoint</vt:lpstr>
      <vt:lpstr>Valutazione degli apprendimenti e valutazione delle competenze</vt:lpstr>
      <vt:lpstr>La valutazione degli apprendimenti </vt:lpstr>
      <vt:lpstr>La valutazione degli apprendimenti (2) </vt:lpstr>
      <vt:lpstr>… sul piano formale-giuridico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Segreteria Vescovo</dc:creator>
  <cp:lastModifiedBy>Segreteria Vescovo</cp:lastModifiedBy>
  <cp:revision>6</cp:revision>
  <dcterms:created xsi:type="dcterms:W3CDTF">2020-02-27T13:31:45Z</dcterms:created>
  <dcterms:modified xsi:type="dcterms:W3CDTF">2020-02-27T14:19:59Z</dcterms:modified>
</cp:coreProperties>
</file>