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76104D-F32C-4F09-9BB6-2F142C0B4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66109" y="595745"/>
            <a:ext cx="7739610" cy="391243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41C8E-B662-4481-8341-79552397EF8A}"/>
              </a:ext>
            </a:extLst>
          </p:cNvPr>
          <p:cNvSpPr txBox="1">
            <a:spLocks/>
          </p:cNvSpPr>
          <p:nvPr/>
        </p:nvSpPr>
        <p:spPr>
          <a:xfrm>
            <a:off x="838200" y="4513432"/>
            <a:ext cx="10515600" cy="17488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LEONE</a:t>
            </a:r>
          </a:p>
          <a:p>
            <a:pPr marL="0" indent="0">
              <a:buNone/>
            </a:pPr>
            <a:r>
              <a:rPr lang="it-IT" dirty="0"/>
              <a:t>Il leone, in tutte le culture, è simbolo di</a:t>
            </a:r>
            <a:r>
              <a:rPr lang="it-IT" b="1" dirty="0"/>
              <a:t> forza invincibile</a:t>
            </a:r>
            <a:r>
              <a:rPr lang="it-IT" dirty="0"/>
              <a:t>, potenza e maestosità che affascina e terrorizza. Il suo incedere elegante e sicuro lo fa ritenere il re degli animali. Nella Bibbia </a:t>
            </a:r>
            <a:r>
              <a:rPr lang="it-IT" b="1" dirty="0"/>
              <a:t>il dolore umano… «nella bocca del leone» e Dio che libera</a:t>
            </a:r>
          </a:p>
        </p:txBody>
      </p:sp>
    </p:spTree>
    <p:extLst>
      <p:ext uri="{BB962C8B-B14F-4D97-AF65-F5344CB8AC3E}">
        <p14:creationId xmlns:p14="http://schemas.microsoft.com/office/powerpoint/2010/main" val="7339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3A91AB-3BA3-47F3-B2FA-6198D25594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9917" y="623454"/>
            <a:ext cx="8056563" cy="364374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695BD4-FBB1-4D58-82FA-79CCC2591B84}"/>
              </a:ext>
            </a:extLst>
          </p:cNvPr>
          <p:cNvSpPr txBox="1">
            <a:spLocks/>
          </p:cNvSpPr>
          <p:nvPr/>
        </p:nvSpPr>
        <p:spPr>
          <a:xfrm>
            <a:off x="838200" y="4259806"/>
            <a:ext cx="10515600" cy="19747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MARE</a:t>
            </a:r>
          </a:p>
          <a:p>
            <a:r>
              <a:rPr lang="it-IT" dirty="0"/>
              <a:t>Nella Bibbia, come anche nelle antiche culture dell’Oriente, </a:t>
            </a:r>
            <a:r>
              <a:rPr lang="it-IT" b="1" dirty="0"/>
              <a:t>il mare</a:t>
            </a:r>
            <a:r>
              <a:rPr lang="it-IT" dirty="0"/>
              <a:t> (in ebraico</a:t>
            </a:r>
            <a:r>
              <a:rPr lang="it-IT" b="1" i="1" dirty="0"/>
              <a:t> </a:t>
            </a:r>
            <a:r>
              <a:rPr lang="it-IT" i="1" dirty="0"/>
              <a:t>jam</a:t>
            </a:r>
            <a:r>
              <a:rPr lang="it-IT" dirty="0"/>
              <a:t>, tradotto anche con "grandi acque") </a:t>
            </a:r>
            <a:r>
              <a:rPr lang="it-IT" b="1" dirty="0"/>
              <a:t>è simbolo del caos primordiale</a:t>
            </a:r>
            <a:r>
              <a:rPr lang="it-IT" dirty="0"/>
              <a:t> </a:t>
            </a:r>
            <a:r>
              <a:rPr lang="it-IT" b="1" dirty="0"/>
              <a:t>in cui Dio infonde la vita</a:t>
            </a:r>
            <a:r>
              <a:rPr lang="it-IT" dirty="0"/>
              <a:t>: «…lo </a:t>
            </a:r>
            <a:r>
              <a:rPr lang="it-IT" b="1" dirty="0"/>
              <a:t>spirito di Dio aleggiava sulle acque</a:t>
            </a:r>
            <a:r>
              <a:rPr lang="it-IT" dirty="0"/>
              <a:t>» (</a:t>
            </a:r>
            <a:r>
              <a:rPr lang="it-IT" dirty="0" err="1"/>
              <a:t>Gen</a:t>
            </a:r>
            <a:r>
              <a:rPr lang="it-IT" dirty="0"/>
              <a:t> 1,1-2). Dio apre il mare e salva (Es 14,21-22). Gesù calma la tempesta (Mc 4,35-41)…</a:t>
            </a:r>
          </a:p>
        </p:txBody>
      </p:sp>
    </p:spTree>
    <p:extLst>
      <p:ext uri="{BB962C8B-B14F-4D97-AF65-F5344CB8AC3E}">
        <p14:creationId xmlns:p14="http://schemas.microsoft.com/office/powerpoint/2010/main" val="20532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9E57C8E-70B3-4585-96BF-1D5B618EE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9129" y="609600"/>
            <a:ext cx="7093527" cy="460403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288337-8341-438F-9700-85FBD569AB8C}"/>
              </a:ext>
            </a:extLst>
          </p:cNvPr>
          <p:cNvSpPr txBox="1">
            <a:spLocks/>
          </p:cNvSpPr>
          <p:nvPr/>
        </p:nvSpPr>
        <p:spPr>
          <a:xfrm>
            <a:off x="810491" y="5227489"/>
            <a:ext cx="10515600" cy="1007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VENTO</a:t>
            </a:r>
          </a:p>
          <a:p>
            <a:pPr marL="0" indent="0" algn="ctr">
              <a:buNone/>
            </a:pPr>
            <a:r>
              <a:rPr lang="it-IT" b="1" dirty="0"/>
              <a:t>Segno della presenza di Dio e della sua 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6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1DFDEB-457F-411C-A496-800ECD5ED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284" y="609599"/>
            <a:ext cx="7124643" cy="43074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5D06F9-2658-43AD-9251-BAB0D68AB203}"/>
              </a:ext>
            </a:extLst>
          </p:cNvPr>
          <p:cNvSpPr txBox="1">
            <a:spLocks/>
          </p:cNvSpPr>
          <p:nvPr/>
        </p:nvSpPr>
        <p:spPr>
          <a:xfrm>
            <a:off x="824346" y="4917065"/>
            <a:ext cx="10515600" cy="13313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RESPIRO</a:t>
            </a:r>
          </a:p>
          <a:p>
            <a:pPr marL="0" indent="0">
              <a:buNone/>
            </a:pPr>
            <a:r>
              <a:rPr lang="it-IT" dirty="0"/>
              <a:t>…</a:t>
            </a:r>
            <a:r>
              <a:rPr lang="it-IT" b="1" dirty="0"/>
              <a:t>quello di Dio </a:t>
            </a:r>
            <a:r>
              <a:rPr lang="it-IT" dirty="0"/>
              <a:t>comunicato all’uomo… è </a:t>
            </a:r>
            <a:r>
              <a:rPr lang="it-IT" b="1" dirty="0"/>
              <a:t>forza, energia, alito di vita</a:t>
            </a:r>
          </a:p>
        </p:txBody>
      </p:sp>
    </p:spTree>
    <p:extLst>
      <p:ext uri="{BB962C8B-B14F-4D97-AF65-F5344CB8AC3E}">
        <p14:creationId xmlns:p14="http://schemas.microsoft.com/office/powerpoint/2010/main" val="21411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407537A-6D3D-4A0B-B0E5-4BDD9A521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5285507" cy="1303867"/>
          </a:xfrm>
        </p:spPr>
        <p:txBody>
          <a:bodyPr/>
          <a:lstStyle/>
          <a:p>
            <a:r>
              <a:rPr lang="it-IT" altLang="it-IT" sz="3800" b="1" dirty="0">
                <a:solidFill>
                  <a:srgbClr val="FF0000"/>
                </a:solidFill>
                <a:latin typeface="+mn-lt"/>
              </a:rPr>
              <a:t>Il mistero della vita…</a:t>
            </a:r>
            <a:br>
              <a:rPr lang="it-IT" altLang="it-IT" sz="3800" b="1" dirty="0">
                <a:solidFill>
                  <a:srgbClr val="FF0000"/>
                </a:solidFill>
                <a:latin typeface="+mn-lt"/>
              </a:rPr>
            </a:br>
            <a:r>
              <a:rPr lang="it-IT" altLang="it-IT" sz="3800" b="1" dirty="0">
                <a:solidFill>
                  <a:srgbClr val="FF0000"/>
                </a:solidFill>
                <a:latin typeface="+mn-lt"/>
              </a:rPr>
              <a:t>come quello di Dio…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778D9AD-67E2-4736-A346-81C18D2F84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it-IT" altLang="ja-JP" sz="2400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dirty="0">
                <a:ea typeface="MS PGothic" panose="020B0600070205080204" pitchFamily="34" charset="-128"/>
              </a:rPr>
              <a:t>si dice solo in</a:t>
            </a: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ja-JP" b="1" dirty="0">
                <a:ea typeface="MS PGothic" panose="020B0600070205080204" pitchFamily="34" charset="-128"/>
              </a:rPr>
              <a:t>	sfumature di senso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ja-JP" b="1" dirty="0">
                <a:ea typeface="MS PGothic" panose="020B0600070205080204" pitchFamily="34" charset="-128"/>
              </a:rPr>
              <a:t>	fragili, sfuggenti</a:t>
            </a:r>
          </a:p>
          <a:p>
            <a:pPr>
              <a:lnSpc>
                <a:spcPct val="90000"/>
              </a:lnSpc>
            </a:pP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b="1" dirty="0">
                <a:ea typeface="MS PGothic" panose="020B0600070205080204" pitchFamily="34" charset="-128"/>
              </a:rPr>
              <a:t>solo in modo “mediato”</a:t>
            </a:r>
          </a:p>
          <a:p>
            <a:pPr>
              <a:lnSpc>
                <a:spcPct val="90000"/>
              </a:lnSpc>
            </a:pP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b="1" dirty="0">
                <a:ea typeface="MS PGothic" panose="020B0600070205080204" pitchFamily="34" charset="-128"/>
              </a:rPr>
              <a:t>attraverso molti segni</a:t>
            </a:r>
          </a:p>
          <a:p>
            <a:pPr>
              <a:lnSpc>
                <a:spcPct val="90000"/>
              </a:lnSpc>
            </a:pP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b="1" i="1" dirty="0">
                <a:ea typeface="MS PGothic" panose="020B0600070205080204" pitchFamily="34" charset="-128"/>
              </a:rPr>
              <a:t>metaforicamente…</a:t>
            </a:r>
            <a:r>
              <a:rPr lang="it-IT" altLang="ja-JP" dirty="0">
                <a:ea typeface="MS PGothic" panose="020B0600070205080204" pitchFamily="34" charset="-128"/>
              </a:rPr>
              <a:t> </a:t>
            </a:r>
            <a:endParaRPr lang="it-IT" altLang="it-IT" dirty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A0FE490-5C68-4D16-BED6-34EADEC5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6" y="5699132"/>
            <a:ext cx="65864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ja-JP" sz="3200" b="1" i="1" dirty="0">
                <a:solidFill>
                  <a:srgbClr val="FF0000"/>
                </a:solidFill>
                <a:ea typeface="MS PGothic" panose="020B0600070205080204" pitchFamily="34" charset="-128"/>
              </a:rPr>
              <a:t>…il Padre mio è l'agricoltore…</a:t>
            </a:r>
            <a:r>
              <a:rPr lang="it-IT" altLang="ja-JP" sz="2400" dirty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it-IT" altLang="ja-JP" dirty="0">
                <a:ea typeface="MS PGothic" panose="020B0600070205080204" pitchFamily="34" charset="-128"/>
              </a:rPr>
              <a:t>(</a:t>
            </a:r>
            <a:r>
              <a:rPr lang="it-IT" altLang="ja-JP" dirty="0" err="1">
                <a:ea typeface="MS PGothic" panose="020B0600070205080204" pitchFamily="34" charset="-128"/>
              </a:rPr>
              <a:t>Gv</a:t>
            </a:r>
            <a:r>
              <a:rPr lang="it-IT" altLang="ja-JP" dirty="0">
                <a:ea typeface="MS PGothic" panose="020B0600070205080204" pitchFamily="34" charset="-128"/>
              </a:rPr>
              <a:t> 15,1)</a:t>
            </a:r>
            <a:endParaRPr lang="it-IT" altLang="it-IT" dirty="0"/>
          </a:p>
        </p:txBody>
      </p:sp>
      <p:pic>
        <p:nvPicPr>
          <p:cNvPr id="23558" name="Picture 6" descr="agricoltore-anziano-by-xalanx-fotolia-750x500">
            <a:extLst>
              <a:ext uri="{FF2B5EF4-FFF2-40B4-BE49-F238E27FC236}">
                <a16:creationId xmlns:a16="http://schemas.microsoft.com/office/drawing/2014/main" id="{774B3F9F-61A8-4FFA-8566-8C5413D3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3780"/>
          <a:stretch>
            <a:fillRect/>
          </a:stretch>
        </p:blipFill>
        <p:spPr bwMode="auto">
          <a:xfrm>
            <a:off x="7148941" y="579028"/>
            <a:ext cx="4358636" cy="57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CAC13F-AD9E-49E2-9435-81A6A6740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3" name="Picture 5" descr="IMG_0958_Isfjord_Bhoemanflya_rostiger_Anker">
            <a:extLst>
              <a:ext uri="{FF2B5EF4-FFF2-40B4-BE49-F238E27FC236}">
                <a16:creationId xmlns:a16="http://schemas.microsoft.com/office/drawing/2014/main" id="{02016ECD-7098-42C7-B577-70A25AE7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38504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E1C91174-8CEA-4096-A0DD-19412B447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563"/>
            <a:ext cx="834644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ja-JP" sz="2400" b="1" i="1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r"/>
            <a:r>
              <a:rPr lang="it-IT" altLang="ja-JP" b="1" i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La speranza è come un’àncora della nostra vita, sicura e salda… (</a:t>
            </a:r>
            <a:r>
              <a:rPr lang="it-IT" altLang="ja-JP" b="1" i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Eb</a:t>
            </a:r>
            <a:r>
              <a:rPr lang="it-IT" altLang="ja-JP" b="1" i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6,19)</a:t>
            </a:r>
            <a:endParaRPr lang="it-IT" altLang="it-IT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28EF0981-D6A0-4D13-BEAF-8457A009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pane-con-meno-sale">
            <a:extLst>
              <a:ext uri="{FF2B5EF4-FFF2-40B4-BE49-F238E27FC236}">
                <a16:creationId xmlns:a16="http://schemas.microsoft.com/office/drawing/2014/main" id="{6D64EA3C-CB85-4512-9CB5-101087D8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/>
          <a:stretch>
            <a:fillRect/>
          </a:stretch>
        </p:blipFill>
        <p:spPr bwMode="auto">
          <a:xfrm>
            <a:off x="623455" y="626973"/>
            <a:ext cx="10986654" cy="5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0</TotalTime>
  <Words>188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Garamond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mistero della vita… come quello di Dio…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1</cp:revision>
  <dcterms:created xsi:type="dcterms:W3CDTF">2020-02-27T13:57:45Z</dcterms:created>
  <dcterms:modified xsi:type="dcterms:W3CDTF">2020-02-27T13:58:16Z</dcterms:modified>
</cp:coreProperties>
</file>