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58" r:id="rId3"/>
    <p:sldId id="259" r:id="rId4"/>
    <p:sldId id="260" r:id="rId5"/>
    <p:sldId id="261" r:id="rId6"/>
    <p:sldId id="262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paoline.it/media/k2/items/cache/c7a360599c89f3c74309cc542d9db722_XL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paoline.it/media/k2/items/cache/3404196404b104dfd8174ffd007ae845_XL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paoline.it/media/k2/items/cache/1793b77e8cc214ab53e8b6ee5ded7d34_XL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paoline.it/media/k2/items/cache/94dc54329e25f79c8a3f66d37ea38c47_XL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C0FFAD45-55F4-4E42-A9B6-4D8F74DA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altLang="it-IT" sz="5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La competenza</a:t>
            </a:r>
            <a:br>
              <a:rPr lang="it-IT" altLang="it-IT" sz="5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it-IT" altLang="it-IT" sz="5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del linguaggio religioso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9E4E9C99-D738-46CA-AD2C-DD8386673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3">
              <a:spcBef>
                <a:spcPct val="0"/>
              </a:spcBef>
            </a:pPr>
            <a:endParaRPr lang="it-IT" altLang="it-IT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3">
              <a:spcBef>
                <a:spcPct val="0"/>
              </a:spcBef>
            </a:pPr>
            <a:endParaRPr lang="it-IT" alt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3" algn="ctr">
              <a:spcBef>
                <a:spcPct val="0"/>
              </a:spcBef>
            </a:pPr>
            <a:r>
              <a:rPr lang="it-IT" alt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</a:t>
            </a: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OCCHIALI «MAGICI» </a:t>
            </a:r>
            <a:r>
              <a:rPr lang="it-IT" altLang="it-IT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641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6835630" y="1296938"/>
            <a:ext cx="3718455" cy="4180996"/>
          </a:xfrm>
        </p:spPr>
        <p:txBody>
          <a:bodyPr>
            <a:normAutofit/>
          </a:bodyPr>
          <a:lstStyle/>
          <a:p>
            <a:r>
              <a:rPr lang="it-IT" sz="3600" dirty="0"/>
              <a:t>Se indosso gli occhiali della</a:t>
            </a:r>
          </a:p>
          <a:p>
            <a:r>
              <a:rPr lang="it-IT" sz="3600" b="1" dirty="0"/>
              <a:t>Storia…</a:t>
            </a:r>
          </a:p>
          <a:p>
            <a:r>
              <a:rPr lang="it-IT" sz="3600" b="1" dirty="0"/>
              <a:t>Scienza…</a:t>
            </a:r>
          </a:p>
          <a:p>
            <a:r>
              <a:rPr lang="it-IT" sz="3600" b="1" dirty="0"/>
              <a:t>Religione…</a:t>
            </a:r>
            <a:r>
              <a:rPr lang="it-IT" sz="3600" dirty="0"/>
              <a:t> </a:t>
            </a:r>
          </a:p>
          <a:p>
            <a:r>
              <a:rPr lang="it-IT" sz="3600" dirty="0"/>
              <a:t>che cosa vedrò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7E601730-803E-461F-BB74-A393A7886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7" b="26963"/>
          <a:stretch/>
        </p:blipFill>
        <p:spPr>
          <a:xfrm>
            <a:off x="1012398" y="1803385"/>
            <a:ext cx="5470525" cy="32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DDCE475-471F-4C18-BB95-07370797D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5667" y="1095375"/>
            <a:ext cx="6520146" cy="4338860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75F332D-CB54-4A1E-B42D-B8F158A72F2B}"/>
              </a:ext>
            </a:extLst>
          </p:cNvPr>
          <p:cNvSpPr txBox="1">
            <a:spLocks/>
          </p:cNvSpPr>
          <p:nvPr/>
        </p:nvSpPr>
        <p:spPr>
          <a:xfrm>
            <a:off x="877957" y="1095375"/>
            <a:ext cx="3467986" cy="46672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2600" dirty="0" smtClean="0"/>
              <a:t>Entrare maggiormente nella </a:t>
            </a:r>
            <a:r>
              <a:rPr lang="it-IT" sz="2600" b="1" dirty="0" smtClean="0"/>
              <a:t>valenza educativa </a:t>
            </a:r>
            <a:r>
              <a:rPr lang="it-IT" sz="2600" dirty="0" smtClean="0"/>
              <a:t>del</a:t>
            </a:r>
            <a:r>
              <a:rPr lang="it-IT" sz="2600" b="1" dirty="0" smtClean="0"/>
              <a:t> linguaggio religioso</a:t>
            </a:r>
            <a:r>
              <a:rPr lang="it-IT" sz="2600" dirty="0" smtClean="0"/>
              <a:t> </a:t>
            </a:r>
          </a:p>
          <a:p>
            <a:endParaRPr lang="it-IT" sz="2600" dirty="0" smtClean="0"/>
          </a:p>
          <a:p>
            <a:r>
              <a:rPr lang="it-IT" sz="2600" dirty="0" smtClean="0"/>
              <a:t>… </a:t>
            </a:r>
            <a:r>
              <a:rPr lang="it-IT" sz="2600" b="1" dirty="0" smtClean="0"/>
              <a:t>via</a:t>
            </a:r>
            <a:r>
              <a:rPr lang="it-IT" sz="2600" dirty="0" smtClean="0"/>
              <a:t> nell’</a:t>
            </a:r>
            <a:r>
              <a:rPr lang="it-IT" sz="2600" b="1" dirty="0" smtClean="0"/>
              <a:t>esplorazione</a:t>
            </a:r>
            <a:r>
              <a:rPr lang="it-IT" sz="2600" dirty="0" smtClean="0"/>
              <a:t> di se stessi, degli altri, del mondo, del Mistero in cui tutto è immerso…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16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A4022ED-BF17-4124-BADB-D68C3D5CC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altLang="it-IT" b="1" dirty="0">
                <a:solidFill>
                  <a:srgbClr val="FF0000"/>
                </a:solidFill>
                <a:latin typeface="+mn-lt"/>
              </a:rPr>
              <a:t>La didattica SIMBOLICA</a:t>
            </a:r>
          </a:p>
        </p:txBody>
      </p:sp>
      <p:pic>
        <p:nvPicPr>
          <p:cNvPr id="5" name="Immagine 4" descr="La tenda">
            <a:hlinkClick r:id="rId2" tooltip="&quot;Clicca per vedere l'anteprima dell'immagine&quot;"/>
            <a:extLst>
              <a:ext uri="{FF2B5EF4-FFF2-40B4-BE49-F238E27FC236}">
                <a16:creationId xmlns:a16="http://schemas.microsoft.com/office/drawing/2014/main" id="{36F24DD9-B9C1-4911-B18D-9A85976B377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r="19361"/>
          <a:stretch/>
        </p:blipFill>
        <p:spPr bwMode="auto">
          <a:xfrm>
            <a:off x="1438276" y="2450081"/>
            <a:ext cx="4733925" cy="35140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67BAB3D-51F8-4140-BCE7-62C46B03CFD6}"/>
              </a:ext>
            </a:extLst>
          </p:cNvPr>
          <p:cNvSpPr txBox="1"/>
          <p:nvPr/>
        </p:nvSpPr>
        <p:spPr>
          <a:xfrm>
            <a:off x="7798366" y="2450081"/>
            <a:ext cx="2084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LA TENDA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073BB8B-F34E-485E-9CDB-0D95DB5280E7}"/>
              </a:ext>
            </a:extLst>
          </p:cNvPr>
          <p:cNvSpPr/>
          <p:nvPr/>
        </p:nvSpPr>
        <p:spPr>
          <a:xfrm>
            <a:off x="6470068" y="2973579"/>
            <a:ext cx="481860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i nomadi </a:t>
            </a:r>
            <a:r>
              <a:rPr lang="it-IT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luogo d’incontro e </a:t>
            </a:r>
            <a:r>
              <a:rPr lang="it-IT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d’accoglienza </a:t>
            </a:r>
            <a:r>
              <a:rPr lang="it-IT" sz="2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"</a:t>
            </a:r>
            <a:r>
              <a:rPr lang="it-IT" sz="2600" b="1" dirty="0">
                <a:latin typeface="Calibri" panose="020F0502020204030204" pitchFamily="34" charset="0"/>
                <a:ea typeface="Calibri" panose="020F0502020204030204" pitchFamily="34" charset="0"/>
              </a:rPr>
              <a:t>simbolo" della presenza di Dio</a:t>
            </a:r>
            <a:r>
              <a:rPr lang="it-IT" sz="2600" dirty="0">
                <a:latin typeface="Calibri" panose="020F0502020204030204" pitchFamily="34" charset="0"/>
                <a:ea typeface="Calibri" panose="020F0502020204030204" pitchFamily="34" charset="0"/>
              </a:rPr>
              <a:t> che cammina con il suo </a:t>
            </a:r>
            <a:r>
              <a:rPr lang="it-IT" sz="2600" dirty="0" smtClean="0">
                <a:latin typeface="Calibri" panose="020F0502020204030204" pitchFamily="34" charset="0"/>
                <a:ea typeface="Calibri" panose="020F0502020204030204" pitchFamily="34" charset="0"/>
              </a:rPr>
              <a:t>popolo </a:t>
            </a:r>
            <a:r>
              <a:rPr lang="it-IT" sz="2600" dirty="0" smtClean="0"/>
              <a:t>rappresenta </a:t>
            </a:r>
            <a:r>
              <a:rPr lang="it-IT" sz="2600" b="1" dirty="0"/>
              <a:t>casa</a:t>
            </a:r>
            <a:r>
              <a:rPr lang="it-IT" sz="2600" dirty="0"/>
              <a:t>, ricchezza, sicurezza, fiducia ….</a:t>
            </a:r>
          </a:p>
          <a:p>
            <a:pPr algn="just">
              <a:spcAft>
                <a:spcPts val="0"/>
              </a:spcAft>
            </a:pPr>
            <a:r>
              <a:rPr lang="it-IT" sz="2600" dirty="0"/>
              <a:t>per Giovanni simboleggia la </a:t>
            </a:r>
            <a:r>
              <a:rPr lang="it-IT" sz="2600" b="1" dirty="0"/>
              <a:t>venuta di Gesù</a:t>
            </a:r>
          </a:p>
        </p:txBody>
      </p:sp>
    </p:spTree>
    <p:extLst>
      <p:ext uri="{BB962C8B-B14F-4D97-AF65-F5344CB8AC3E}">
        <p14:creationId xmlns:p14="http://schemas.microsoft.com/office/powerpoint/2010/main" val="315256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e ali di Dio">
            <a:hlinkClick r:id="rId2" tooltip="&quot;Clicca per vedere l'anteprima dell'immagine&quot;"/>
            <a:extLst>
              <a:ext uri="{FF2B5EF4-FFF2-40B4-BE49-F238E27FC236}">
                <a16:creationId xmlns:a16="http://schemas.microsoft.com/office/drawing/2014/main" id="{F38F8B5C-7ECF-4869-B973-2FB00EB9405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962" y="613239"/>
            <a:ext cx="7241136" cy="440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62" y="4409551"/>
            <a:ext cx="10940584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a mano di Dio">
            <a:hlinkClick r:id="rId2" tooltip="&quot;Clicca per vedere l'anteprima dell'immagine&quot;"/>
            <a:extLst>
              <a:ext uri="{FF2B5EF4-FFF2-40B4-BE49-F238E27FC236}">
                <a16:creationId xmlns:a16="http://schemas.microsoft.com/office/drawing/2014/main" id="{8A6E2239-9DC5-4EE6-A49C-553AD4F67E8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3"/>
          <a:stretch/>
        </p:blipFill>
        <p:spPr bwMode="auto">
          <a:xfrm>
            <a:off x="1907598" y="603222"/>
            <a:ext cx="8181975" cy="44675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EE4DC7-05C3-449E-A620-5AB853E894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2838" y="4573588"/>
            <a:ext cx="10515600" cy="16049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rgbClr val="FF0000"/>
                </a:solidFill>
              </a:rPr>
              <a:t>LA MANO DI DIO</a:t>
            </a:r>
          </a:p>
          <a:p>
            <a:pPr marL="0" indent="0">
              <a:buNone/>
            </a:pPr>
            <a:r>
              <a:rPr lang="it-IT" dirty="0"/>
              <a:t>indica la </a:t>
            </a:r>
            <a:r>
              <a:rPr lang="it-IT" b="1" dirty="0"/>
              <a:t>passione di Dio per la vita</a:t>
            </a:r>
            <a:r>
              <a:rPr lang="it-IT" dirty="0"/>
              <a:t> comunicata al mondo e all’umanità e il suo coinvolgimento per renderla piena… </a:t>
            </a:r>
            <a:r>
              <a:rPr lang="it-IT" b="1" dirty="0"/>
              <a:t>si prende cura, salva, rialza</a:t>
            </a:r>
            <a:r>
              <a:rPr lang="it-IT" dirty="0"/>
              <a:t>… quella di Gesù </a:t>
            </a:r>
            <a:r>
              <a:rPr lang="it-IT" b="1" dirty="0"/>
              <a:t>guarisce</a:t>
            </a:r>
            <a:r>
              <a:rPr lang="it-IT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576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l pozzo">
            <a:hlinkClick r:id="rId2" tooltip="&quot;Clicca per vedere l'anteprima dell'immagine&quot;"/>
            <a:extLst>
              <a:ext uri="{FF2B5EF4-FFF2-40B4-BE49-F238E27FC236}">
                <a16:creationId xmlns:a16="http://schemas.microsoft.com/office/drawing/2014/main" id="{058D0D7C-10E5-42A2-9D95-AE4DB580366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93" y="619999"/>
            <a:ext cx="7013417" cy="442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75A4F4-62E9-47A6-B0FF-37DBD3A150C7}"/>
              </a:ext>
            </a:extLst>
          </p:cNvPr>
          <p:cNvSpPr txBox="1">
            <a:spLocks/>
          </p:cNvSpPr>
          <p:nvPr/>
        </p:nvSpPr>
        <p:spPr>
          <a:xfrm>
            <a:off x="838200" y="4619625"/>
            <a:ext cx="10515600" cy="17811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FF0000"/>
                </a:solidFill>
              </a:rPr>
              <a:t>IL POZZO</a:t>
            </a:r>
          </a:p>
          <a:p>
            <a:pPr marL="0" indent="0" algn="just">
              <a:buNone/>
            </a:pPr>
            <a:r>
              <a:rPr lang="it-IT" sz="2500" dirty="0"/>
              <a:t>Nella Bibbia i pozzi sono </a:t>
            </a:r>
            <a:r>
              <a:rPr lang="it-IT" sz="2500" b="1" dirty="0"/>
              <a:t>luoghi importanti per la vita e le relazioni sociali (luogo simbolico sponsale)</a:t>
            </a:r>
            <a:r>
              <a:rPr lang="it-IT" sz="2500" dirty="0"/>
              <a:t>. In un territorio arido, quale la terra biblica, intorno al pozzo le persone si ritrovano, discutono, litigano per l’accaparramento dell’acqua, si riconciliano, fanno patti e alleanze che garantiscono la </a:t>
            </a:r>
            <a:r>
              <a:rPr lang="it-IT" sz="2500" b="1" dirty="0"/>
              <a:t>convivenza… </a:t>
            </a:r>
            <a:r>
              <a:rPr lang="it-IT" sz="2500" dirty="0"/>
              <a:t>Con</a:t>
            </a:r>
            <a:r>
              <a:rPr lang="it-IT" sz="2500" b="1" dirty="0"/>
              <a:t> Gesù è «acqua viva»…</a:t>
            </a:r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12504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3B87BE0-8BF7-4029-848B-45C33DC28F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12035" y="637315"/>
            <a:ext cx="7717790" cy="44577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18BA4B-8931-4C0D-B2F2-17326B59088C}"/>
              </a:ext>
            </a:extLst>
          </p:cNvPr>
          <p:cNvSpPr txBox="1">
            <a:spLocks/>
          </p:cNvSpPr>
          <p:nvPr/>
        </p:nvSpPr>
        <p:spPr>
          <a:xfrm>
            <a:off x="838200" y="4619625"/>
            <a:ext cx="10515600" cy="167033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FF0000"/>
                </a:solidFill>
              </a:rPr>
              <a:t>LA VIA/CAMMINO</a:t>
            </a:r>
          </a:p>
          <a:p>
            <a:pPr marL="0" indent="0" algn="just">
              <a:buNone/>
            </a:pPr>
            <a:r>
              <a:rPr lang="it-IT" sz="2600" dirty="0"/>
              <a:t>Vi sono </a:t>
            </a:r>
            <a:r>
              <a:rPr lang="it-IT" sz="2600" b="1" dirty="0"/>
              <a:t>le vie di Dio </a:t>
            </a:r>
            <a:r>
              <a:rPr lang="it-IT" sz="2600" dirty="0"/>
              <a:t>che conducono alla vita e </a:t>
            </a:r>
            <a:r>
              <a:rPr lang="it-IT" sz="2600" b="1" dirty="0"/>
              <a:t>le vie dell’uomo </a:t>
            </a:r>
            <a:r>
              <a:rPr lang="it-IT" sz="2600" dirty="0"/>
              <a:t>la cui meta dipende dalla libera scelta. Il simbolo della via caratterizza le varie culture, al punto che il verbo camminare o la parola strada indicano </a:t>
            </a:r>
            <a:r>
              <a:rPr lang="it-IT" sz="2600" b="1" dirty="0"/>
              <a:t>un modo di essere nella vita</a:t>
            </a:r>
            <a:r>
              <a:rPr lang="it-IT" sz="2600" dirty="0"/>
              <a:t> e di realizzarsi</a:t>
            </a:r>
          </a:p>
        </p:txBody>
      </p:sp>
    </p:spTree>
    <p:extLst>
      <p:ext uri="{BB962C8B-B14F-4D97-AF65-F5344CB8AC3E}">
        <p14:creationId xmlns:p14="http://schemas.microsoft.com/office/powerpoint/2010/main" val="14196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1348B69-7C58-4997-AC36-669D1211ED1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18" y="609600"/>
            <a:ext cx="8027238" cy="4170045"/>
          </a:xfrm>
          <a:prstGeom prst="rect">
            <a:avLst/>
          </a:prstGeom>
          <a:noFill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515C02-CB9F-4FFA-9176-84D9D52EE5F5}"/>
              </a:ext>
            </a:extLst>
          </p:cNvPr>
          <p:cNvSpPr txBox="1">
            <a:spLocks/>
          </p:cNvSpPr>
          <p:nvPr/>
        </p:nvSpPr>
        <p:spPr>
          <a:xfrm>
            <a:off x="838200" y="4797826"/>
            <a:ext cx="10515600" cy="142286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FF0000"/>
                </a:solidFill>
              </a:rPr>
              <a:t>L’ORSO</a:t>
            </a:r>
          </a:p>
          <a:p>
            <a:pPr marL="0" indent="0" algn="just">
              <a:buNone/>
            </a:pPr>
            <a:r>
              <a:rPr lang="it-IT" dirty="0"/>
              <a:t>Nella Sacra Scrittura il simbolo dell’orso e dell’orsa assumono diverse sfaccettature che vanno dalla </a:t>
            </a:r>
            <a:r>
              <a:rPr lang="it-IT" b="1" dirty="0"/>
              <a:t>forza</a:t>
            </a:r>
            <a:r>
              <a:rPr lang="it-IT" dirty="0"/>
              <a:t>, dall’</a:t>
            </a:r>
            <a:r>
              <a:rPr lang="it-IT" b="1" dirty="0"/>
              <a:t>aggressività</a:t>
            </a:r>
            <a:r>
              <a:rPr lang="it-IT" dirty="0"/>
              <a:t>, alla </a:t>
            </a:r>
            <a:r>
              <a:rPr lang="it-IT" b="1" dirty="0"/>
              <a:t>cura e alla difesa dei cuccioli</a:t>
            </a:r>
            <a:r>
              <a:rPr lang="it-IT" dirty="0"/>
              <a:t>… (</a:t>
            </a:r>
            <a:r>
              <a:rPr lang="it-IT" i="1" dirty="0"/>
              <a:t>Davide aggiunse: “Il Signore che mi ha liberato dalle unghie dell’orso</a:t>
            </a:r>
            <a:r>
              <a:rPr lang="it-IT" dirty="0"/>
              <a:t>…1 Sam 17,37 - …</a:t>
            </a:r>
            <a:r>
              <a:rPr lang="it-IT" i="1" dirty="0"/>
              <a:t>come un’orsa nella campagna quando le sono stati rapiti i figli</a:t>
            </a:r>
            <a:r>
              <a:rPr lang="it-IT" dirty="0"/>
              <a:t>… 2 Sam 17,8)</a:t>
            </a:r>
          </a:p>
        </p:txBody>
      </p:sp>
    </p:spTree>
    <p:extLst>
      <p:ext uri="{BB962C8B-B14F-4D97-AF65-F5344CB8AC3E}">
        <p14:creationId xmlns:p14="http://schemas.microsoft.com/office/powerpoint/2010/main" val="42843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TM02900743[[fn=Organico]]</Template>
  <TotalTime>23</TotalTime>
  <Words>309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Organico</vt:lpstr>
      <vt:lpstr>La competenza del linguaggio religioso</vt:lpstr>
      <vt:lpstr>Presentazione standard di PowerPoint</vt:lpstr>
      <vt:lpstr>Presentazione standard di PowerPoint</vt:lpstr>
      <vt:lpstr>La didattica SIMBOLICA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Segreteria Vescovo</dc:creator>
  <cp:lastModifiedBy>Segreteria Vescovo</cp:lastModifiedBy>
  <cp:revision>6</cp:revision>
  <dcterms:created xsi:type="dcterms:W3CDTF">2020-02-27T13:30:06Z</dcterms:created>
  <dcterms:modified xsi:type="dcterms:W3CDTF">2020-02-27T14:10:26Z</dcterms:modified>
</cp:coreProperties>
</file>