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2CF80-39B8-4A3C-99DA-7847A2F9B1A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4EBDCE60-6BC1-4005-94CB-9139DC99B512}">
      <dgm:prSet phldrT="[Testo]"/>
      <dgm:spPr/>
      <dgm:t>
        <a:bodyPr/>
        <a:lstStyle/>
        <a:p>
          <a:r>
            <a:rPr lang="it-IT" b="1" dirty="0"/>
            <a:t>Diagnostica</a:t>
          </a:r>
        </a:p>
      </dgm:t>
    </dgm:pt>
    <dgm:pt modelId="{D4857A46-F580-477A-BE74-DB652A52CB23}" type="parTrans" cxnId="{2DB59DF5-F03C-4679-9E44-E63540DDDF9E}">
      <dgm:prSet/>
      <dgm:spPr/>
      <dgm:t>
        <a:bodyPr/>
        <a:lstStyle/>
        <a:p>
          <a:endParaRPr lang="it-IT"/>
        </a:p>
      </dgm:t>
    </dgm:pt>
    <dgm:pt modelId="{67CA01AE-E254-4457-AA01-7FD5FDE247CE}" type="sibTrans" cxnId="{2DB59DF5-F03C-4679-9E44-E63540DDDF9E}">
      <dgm:prSet/>
      <dgm:spPr/>
      <dgm:t>
        <a:bodyPr/>
        <a:lstStyle/>
        <a:p>
          <a:endParaRPr lang="it-IT"/>
        </a:p>
      </dgm:t>
    </dgm:pt>
    <dgm:pt modelId="{BF9E0128-15CA-4101-B705-970E9000F6C9}">
      <dgm:prSet phldrT="[Testo]"/>
      <dgm:spPr>
        <a:solidFill>
          <a:schemeClr val="accent6"/>
        </a:solidFill>
      </dgm:spPr>
      <dgm:t>
        <a:bodyPr/>
        <a:lstStyle/>
        <a:p>
          <a:r>
            <a:rPr lang="it-IT" b="1" dirty="0"/>
            <a:t>Formativa</a:t>
          </a:r>
        </a:p>
      </dgm:t>
    </dgm:pt>
    <dgm:pt modelId="{01F43565-6CD7-4D6B-B1D4-523555AA0BED}" type="parTrans" cxnId="{126F636C-3E56-44DA-BFCF-EADEF2A6689E}">
      <dgm:prSet/>
      <dgm:spPr/>
      <dgm:t>
        <a:bodyPr/>
        <a:lstStyle/>
        <a:p>
          <a:endParaRPr lang="it-IT"/>
        </a:p>
      </dgm:t>
    </dgm:pt>
    <dgm:pt modelId="{47AEA844-F693-46CE-A234-9E1527389E0C}" type="sibTrans" cxnId="{126F636C-3E56-44DA-BFCF-EADEF2A6689E}">
      <dgm:prSet/>
      <dgm:spPr/>
      <dgm:t>
        <a:bodyPr/>
        <a:lstStyle/>
        <a:p>
          <a:endParaRPr lang="it-IT"/>
        </a:p>
      </dgm:t>
    </dgm:pt>
    <dgm:pt modelId="{244C4554-4ECE-473D-B156-46C7BBF8CC59}">
      <dgm:prSet phldrT="[Testo]"/>
      <dgm:spPr/>
      <dgm:t>
        <a:bodyPr/>
        <a:lstStyle/>
        <a:p>
          <a:r>
            <a:rPr lang="it-IT" dirty="0"/>
            <a:t>Intermedia</a:t>
          </a:r>
        </a:p>
      </dgm:t>
    </dgm:pt>
    <dgm:pt modelId="{99CF0227-8009-4285-8630-85F6A1344C43}" type="parTrans" cxnId="{AD330750-6340-414C-8197-5D25800CB2D7}">
      <dgm:prSet/>
      <dgm:spPr/>
      <dgm:t>
        <a:bodyPr/>
        <a:lstStyle/>
        <a:p>
          <a:endParaRPr lang="it-IT"/>
        </a:p>
      </dgm:t>
    </dgm:pt>
    <dgm:pt modelId="{E5D169B5-EA63-42D4-B901-122A1634E5EF}" type="sibTrans" cxnId="{AD330750-6340-414C-8197-5D25800CB2D7}">
      <dgm:prSet/>
      <dgm:spPr/>
      <dgm:t>
        <a:bodyPr/>
        <a:lstStyle/>
        <a:p>
          <a:endParaRPr lang="it-IT"/>
        </a:p>
      </dgm:t>
    </dgm:pt>
    <dgm:pt modelId="{3E519607-0517-414D-AAA3-81FEC58D66ED}">
      <dgm:prSet phldrT="[Testo]"/>
      <dgm:spPr/>
      <dgm:t>
        <a:bodyPr/>
        <a:lstStyle/>
        <a:p>
          <a:r>
            <a:rPr lang="it-IT" b="1" dirty="0"/>
            <a:t>Sommativa</a:t>
          </a:r>
        </a:p>
      </dgm:t>
    </dgm:pt>
    <dgm:pt modelId="{3ED79C2B-E8FF-457B-B11B-9BD25A6059B9}" type="parTrans" cxnId="{026C7C25-6EEB-40E0-86A1-8441088EBDCD}">
      <dgm:prSet/>
      <dgm:spPr/>
      <dgm:t>
        <a:bodyPr/>
        <a:lstStyle/>
        <a:p>
          <a:endParaRPr lang="it-IT"/>
        </a:p>
      </dgm:t>
    </dgm:pt>
    <dgm:pt modelId="{7D6A5AE5-76B4-496A-B98D-BFF2B77B5651}" type="sibTrans" cxnId="{026C7C25-6EEB-40E0-86A1-8441088EBDCD}">
      <dgm:prSet/>
      <dgm:spPr/>
      <dgm:t>
        <a:bodyPr/>
        <a:lstStyle/>
        <a:p>
          <a:endParaRPr lang="it-IT"/>
        </a:p>
      </dgm:t>
    </dgm:pt>
    <dgm:pt modelId="{9F60A3F1-3FED-45CC-92BE-6317BCF760DA}">
      <dgm:prSet phldrT="[Testo]"/>
      <dgm:spPr/>
      <dgm:t>
        <a:bodyPr/>
        <a:lstStyle/>
        <a:p>
          <a:r>
            <a:rPr lang="it-IT" dirty="0"/>
            <a:t>Finale</a:t>
          </a:r>
        </a:p>
      </dgm:t>
    </dgm:pt>
    <dgm:pt modelId="{C8AB6B67-2DC1-42A6-8CE0-CD886FF340C8}" type="parTrans" cxnId="{762DE309-2D3A-4A8B-8A29-20182E3E0C38}">
      <dgm:prSet/>
      <dgm:spPr/>
      <dgm:t>
        <a:bodyPr/>
        <a:lstStyle/>
        <a:p>
          <a:endParaRPr lang="it-IT"/>
        </a:p>
      </dgm:t>
    </dgm:pt>
    <dgm:pt modelId="{EB32BF11-2C56-4960-B2BF-0076A7DDB408}" type="sibTrans" cxnId="{762DE309-2D3A-4A8B-8A29-20182E3E0C38}">
      <dgm:prSet/>
      <dgm:spPr/>
      <dgm:t>
        <a:bodyPr/>
        <a:lstStyle/>
        <a:p>
          <a:endParaRPr lang="it-IT"/>
        </a:p>
      </dgm:t>
    </dgm:pt>
    <dgm:pt modelId="{BDB69334-5ACA-46EF-B9E4-D5123E6E3012}">
      <dgm:prSet phldrT="[Testo]"/>
      <dgm:spPr/>
      <dgm:t>
        <a:bodyPr/>
        <a:lstStyle/>
        <a:p>
          <a:r>
            <a:rPr lang="it-IT" dirty="0"/>
            <a:t>Inziale</a:t>
          </a:r>
        </a:p>
      </dgm:t>
    </dgm:pt>
    <dgm:pt modelId="{70A90FA2-74A2-4550-9D68-FD4A86461D34}" type="sibTrans" cxnId="{065BD653-C593-4DC1-B195-DAA1DF9EF958}">
      <dgm:prSet/>
      <dgm:spPr/>
      <dgm:t>
        <a:bodyPr/>
        <a:lstStyle/>
        <a:p>
          <a:endParaRPr lang="it-IT"/>
        </a:p>
      </dgm:t>
    </dgm:pt>
    <dgm:pt modelId="{6894B45D-1DCC-4B79-8968-9882AAB85E1C}" type="parTrans" cxnId="{065BD653-C593-4DC1-B195-DAA1DF9EF958}">
      <dgm:prSet/>
      <dgm:spPr/>
      <dgm:t>
        <a:bodyPr/>
        <a:lstStyle/>
        <a:p>
          <a:endParaRPr lang="it-IT"/>
        </a:p>
      </dgm:t>
    </dgm:pt>
    <dgm:pt modelId="{C8E9AB08-E8FA-48AA-BD87-13DF7513689B}" type="pres">
      <dgm:prSet presAssocID="{4DD2CF80-39B8-4A3C-99DA-7847A2F9B1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B27FD0D-D02D-4D02-A301-A7DFD8D244B8}" type="pres">
      <dgm:prSet presAssocID="{4EBDCE60-6BC1-4005-94CB-9139DC99B512}" presName="composite" presStyleCnt="0"/>
      <dgm:spPr/>
    </dgm:pt>
    <dgm:pt modelId="{ECF6C71A-8C80-4B2D-B6CE-559407FADB68}" type="pres">
      <dgm:prSet presAssocID="{4EBDCE60-6BC1-4005-94CB-9139DC99B51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7818D5-0CA9-4160-8F30-9C31B5884F83}" type="pres">
      <dgm:prSet presAssocID="{4EBDCE60-6BC1-4005-94CB-9139DC99B51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225EEB-1592-4E73-86B8-924ADF2F00EF}" type="pres">
      <dgm:prSet presAssocID="{67CA01AE-E254-4457-AA01-7FD5FDE247CE}" presName="space" presStyleCnt="0"/>
      <dgm:spPr/>
    </dgm:pt>
    <dgm:pt modelId="{D6AF059B-480C-4CC0-9E52-E554C301EA55}" type="pres">
      <dgm:prSet presAssocID="{BF9E0128-15CA-4101-B705-970E9000F6C9}" presName="composite" presStyleCnt="0"/>
      <dgm:spPr/>
    </dgm:pt>
    <dgm:pt modelId="{F330E59A-E1BB-4BA5-A6A0-143D2412FA26}" type="pres">
      <dgm:prSet presAssocID="{BF9E0128-15CA-4101-B705-970E9000F6C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4AA86E-7498-4383-A25B-86E33BF62E4C}" type="pres">
      <dgm:prSet presAssocID="{BF9E0128-15CA-4101-B705-970E9000F6C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DE7E1C-675C-423F-AC5C-39A3ED7E591A}" type="pres">
      <dgm:prSet presAssocID="{47AEA844-F693-46CE-A234-9E1527389E0C}" presName="space" presStyleCnt="0"/>
      <dgm:spPr/>
    </dgm:pt>
    <dgm:pt modelId="{731B3654-6B79-477B-9595-C85FB342E993}" type="pres">
      <dgm:prSet presAssocID="{3E519607-0517-414D-AAA3-81FEC58D66ED}" presName="composite" presStyleCnt="0"/>
      <dgm:spPr/>
    </dgm:pt>
    <dgm:pt modelId="{7414B932-1687-4589-BC80-7CAAF620D307}" type="pres">
      <dgm:prSet presAssocID="{3E519607-0517-414D-AAA3-81FEC58D66E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B8E527-C9C9-4AF9-AD3B-32E48977C81B}" type="pres">
      <dgm:prSet presAssocID="{3E519607-0517-414D-AAA3-81FEC58D66E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D330750-6340-414C-8197-5D25800CB2D7}" srcId="{BF9E0128-15CA-4101-B705-970E9000F6C9}" destId="{244C4554-4ECE-473D-B156-46C7BBF8CC59}" srcOrd="0" destOrd="0" parTransId="{99CF0227-8009-4285-8630-85F6A1344C43}" sibTransId="{E5D169B5-EA63-42D4-B901-122A1634E5EF}"/>
    <dgm:cxn modelId="{E155F1BA-F7E8-4E33-A686-CA6E073A7DB8}" type="presOf" srcId="{BDB69334-5ACA-46EF-B9E4-D5123E6E3012}" destId="{2B7818D5-0CA9-4160-8F30-9C31B5884F83}" srcOrd="0" destOrd="0" presId="urn:microsoft.com/office/officeart/2005/8/layout/hList1"/>
    <dgm:cxn modelId="{F5047957-D3A3-4ADB-BA3B-23D8204EB5A4}" type="presOf" srcId="{4EBDCE60-6BC1-4005-94CB-9139DC99B512}" destId="{ECF6C71A-8C80-4B2D-B6CE-559407FADB68}" srcOrd="0" destOrd="0" presId="urn:microsoft.com/office/officeart/2005/8/layout/hList1"/>
    <dgm:cxn modelId="{6C2E4765-EAA6-4EF2-B1AD-AAA1F9A73CEB}" type="presOf" srcId="{9F60A3F1-3FED-45CC-92BE-6317BCF760DA}" destId="{31B8E527-C9C9-4AF9-AD3B-32E48977C81B}" srcOrd="0" destOrd="0" presId="urn:microsoft.com/office/officeart/2005/8/layout/hList1"/>
    <dgm:cxn modelId="{065BD653-C593-4DC1-B195-DAA1DF9EF958}" srcId="{4EBDCE60-6BC1-4005-94CB-9139DC99B512}" destId="{BDB69334-5ACA-46EF-B9E4-D5123E6E3012}" srcOrd="0" destOrd="0" parTransId="{6894B45D-1DCC-4B79-8968-9882AAB85E1C}" sibTransId="{70A90FA2-74A2-4550-9D68-FD4A86461D34}"/>
    <dgm:cxn modelId="{9A88F3F2-EF0D-4F60-A713-BE8BC5813BA5}" type="presOf" srcId="{BF9E0128-15CA-4101-B705-970E9000F6C9}" destId="{F330E59A-E1BB-4BA5-A6A0-143D2412FA26}" srcOrd="0" destOrd="0" presId="urn:microsoft.com/office/officeart/2005/8/layout/hList1"/>
    <dgm:cxn modelId="{DB3F56C0-551B-418C-AA87-B31D022E11FB}" type="presOf" srcId="{3E519607-0517-414D-AAA3-81FEC58D66ED}" destId="{7414B932-1687-4589-BC80-7CAAF620D307}" srcOrd="0" destOrd="0" presId="urn:microsoft.com/office/officeart/2005/8/layout/hList1"/>
    <dgm:cxn modelId="{6B6C3E40-F114-44B2-B238-4E9808711661}" type="presOf" srcId="{4DD2CF80-39B8-4A3C-99DA-7847A2F9B1A8}" destId="{C8E9AB08-E8FA-48AA-BD87-13DF7513689B}" srcOrd="0" destOrd="0" presId="urn:microsoft.com/office/officeart/2005/8/layout/hList1"/>
    <dgm:cxn modelId="{026C7C25-6EEB-40E0-86A1-8441088EBDCD}" srcId="{4DD2CF80-39B8-4A3C-99DA-7847A2F9B1A8}" destId="{3E519607-0517-414D-AAA3-81FEC58D66ED}" srcOrd="2" destOrd="0" parTransId="{3ED79C2B-E8FF-457B-B11B-9BD25A6059B9}" sibTransId="{7D6A5AE5-76B4-496A-B98D-BFF2B77B5651}"/>
    <dgm:cxn modelId="{2DB59DF5-F03C-4679-9E44-E63540DDDF9E}" srcId="{4DD2CF80-39B8-4A3C-99DA-7847A2F9B1A8}" destId="{4EBDCE60-6BC1-4005-94CB-9139DC99B512}" srcOrd="0" destOrd="0" parTransId="{D4857A46-F580-477A-BE74-DB652A52CB23}" sibTransId="{67CA01AE-E254-4457-AA01-7FD5FDE247CE}"/>
    <dgm:cxn modelId="{762DE309-2D3A-4A8B-8A29-20182E3E0C38}" srcId="{3E519607-0517-414D-AAA3-81FEC58D66ED}" destId="{9F60A3F1-3FED-45CC-92BE-6317BCF760DA}" srcOrd="0" destOrd="0" parTransId="{C8AB6B67-2DC1-42A6-8CE0-CD886FF340C8}" sibTransId="{EB32BF11-2C56-4960-B2BF-0076A7DDB408}"/>
    <dgm:cxn modelId="{126F636C-3E56-44DA-BFCF-EADEF2A6689E}" srcId="{4DD2CF80-39B8-4A3C-99DA-7847A2F9B1A8}" destId="{BF9E0128-15CA-4101-B705-970E9000F6C9}" srcOrd="1" destOrd="0" parTransId="{01F43565-6CD7-4D6B-B1D4-523555AA0BED}" sibTransId="{47AEA844-F693-46CE-A234-9E1527389E0C}"/>
    <dgm:cxn modelId="{B14C9D31-D322-4D25-8D4B-594C0DAAAF64}" type="presOf" srcId="{244C4554-4ECE-473D-B156-46C7BBF8CC59}" destId="{214AA86E-7498-4383-A25B-86E33BF62E4C}" srcOrd="0" destOrd="0" presId="urn:microsoft.com/office/officeart/2005/8/layout/hList1"/>
    <dgm:cxn modelId="{9C86F27A-CD4E-404D-89FA-931DF0F92C8F}" type="presParOf" srcId="{C8E9AB08-E8FA-48AA-BD87-13DF7513689B}" destId="{5B27FD0D-D02D-4D02-A301-A7DFD8D244B8}" srcOrd="0" destOrd="0" presId="urn:microsoft.com/office/officeart/2005/8/layout/hList1"/>
    <dgm:cxn modelId="{BBBDAA9E-25E7-4156-84CB-E8544E119F49}" type="presParOf" srcId="{5B27FD0D-D02D-4D02-A301-A7DFD8D244B8}" destId="{ECF6C71A-8C80-4B2D-B6CE-559407FADB68}" srcOrd="0" destOrd="0" presId="urn:microsoft.com/office/officeart/2005/8/layout/hList1"/>
    <dgm:cxn modelId="{7CFE8C4B-7B63-4648-8CA5-AEF016453BB4}" type="presParOf" srcId="{5B27FD0D-D02D-4D02-A301-A7DFD8D244B8}" destId="{2B7818D5-0CA9-4160-8F30-9C31B5884F83}" srcOrd="1" destOrd="0" presId="urn:microsoft.com/office/officeart/2005/8/layout/hList1"/>
    <dgm:cxn modelId="{5A85C62F-6365-4DAA-8F35-0A463178FC42}" type="presParOf" srcId="{C8E9AB08-E8FA-48AA-BD87-13DF7513689B}" destId="{4A225EEB-1592-4E73-86B8-924ADF2F00EF}" srcOrd="1" destOrd="0" presId="urn:microsoft.com/office/officeart/2005/8/layout/hList1"/>
    <dgm:cxn modelId="{CF5C0D02-276B-4EEC-9A60-75D831ABFA04}" type="presParOf" srcId="{C8E9AB08-E8FA-48AA-BD87-13DF7513689B}" destId="{D6AF059B-480C-4CC0-9E52-E554C301EA55}" srcOrd="2" destOrd="0" presId="urn:microsoft.com/office/officeart/2005/8/layout/hList1"/>
    <dgm:cxn modelId="{A9E5D233-58F5-42B9-A9D8-232588C4B0FE}" type="presParOf" srcId="{D6AF059B-480C-4CC0-9E52-E554C301EA55}" destId="{F330E59A-E1BB-4BA5-A6A0-143D2412FA26}" srcOrd="0" destOrd="0" presId="urn:microsoft.com/office/officeart/2005/8/layout/hList1"/>
    <dgm:cxn modelId="{5BF05A9A-7AA6-4A03-94C4-C21F1956C9EF}" type="presParOf" srcId="{D6AF059B-480C-4CC0-9E52-E554C301EA55}" destId="{214AA86E-7498-4383-A25B-86E33BF62E4C}" srcOrd="1" destOrd="0" presId="urn:microsoft.com/office/officeart/2005/8/layout/hList1"/>
    <dgm:cxn modelId="{198FE6C2-15FF-4CBC-AD65-E6E4680867A4}" type="presParOf" srcId="{C8E9AB08-E8FA-48AA-BD87-13DF7513689B}" destId="{5DDE7E1C-675C-423F-AC5C-39A3ED7E591A}" srcOrd="3" destOrd="0" presId="urn:microsoft.com/office/officeart/2005/8/layout/hList1"/>
    <dgm:cxn modelId="{A3BA97FF-37BA-425B-846B-CC960E6620DE}" type="presParOf" srcId="{C8E9AB08-E8FA-48AA-BD87-13DF7513689B}" destId="{731B3654-6B79-477B-9595-C85FB342E993}" srcOrd="4" destOrd="0" presId="urn:microsoft.com/office/officeart/2005/8/layout/hList1"/>
    <dgm:cxn modelId="{22843488-303A-429D-80B9-3D4B698A9B56}" type="presParOf" srcId="{731B3654-6B79-477B-9595-C85FB342E993}" destId="{7414B932-1687-4589-BC80-7CAAF620D307}" srcOrd="0" destOrd="0" presId="urn:microsoft.com/office/officeart/2005/8/layout/hList1"/>
    <dgm:cxn modelId="{42F11F7E-CCEA-4128-8490-DA89447F2089}" type="presParOf" srcId="{731B3654-6B79-477B-9595-C85FB342E993}" destId="{31B8E527-C9C9-4AF9-AD3B-32E48977C8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D6863-BCC3-42A4-94B7-7A8F422764E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44F73E99-164E-4E8E-BB14-2FDCDC383A5F}">
      <dgm:prSet phldrT="[Testo]"/>
      <dgm:spPr/>
      <dgm:t>
        <a:bodyPr/>
        <a:lstStyle/>
        <a:p>
          <a:r>
            <a:rPr lang="it-IT" b="1" dirty="0"/>
            <a:t>Normativa</a:t>
          </a:r>
        </a:p>
      </dgm:t>
    </dgm:pt>
    <dgm:pt modelId="{CD27C21C-A79E-43C1-9469-BB7E4217DE2A}" type="parTrans" cxnId="{E4E468BD-B6D7-45A5-8645-DFE4E0D8F258}">
      <dgm:prSet/>
      <dgm:spPr/>
      <dgm:t>
        <a:bodyPr/>
        <a:lstStyle/>
        <a:p>
          <a:endParaRPr lang="it-IT"/>
        </a:p>
      </dgm:t>
    </dgm:pt>
    <dgm:pt modelId="{9C52DAF7-EC38-4D5F-9DE3-158CF7EA5C12}" type="sibTrans" cxnId="{E4E468BD-B6D7-45A5-8645-DFE4E0D8F258}">
      <dgm:prSet/>
      <dgm:spPr/>
      <dgm:t>
        <a:bodyPr/>
        <a:lstStyle/>
        <a:p>
          <a:endParaRPr lang="it-IT"/>
        </a:p>
      </dgm:t>
    </dgm:pt>
    <dgm:pt modelId="{E8C4CD28-31C7-4726-8CBB-2AEEC518CF58}">
      <dgm:prSet phldrT="[Testo]" custT="1"/>
      <dgm:spPr/>
      <dgm:t>
        <a:bodyPr/>
        <a:lstStyle/>
        <a:p>
          <a:r>
            <a:rPr lang="it-IT" sz="3200" dirty="0"/>
            <a:t>Rispetto al gruppo</a:t>
          </a:r>
        </a:p>
      </dgm:t>
    </dgm:pt>
    <dgm:pt modelId="{67479723-AEEF-4C96-866F-A16757EBFBDF}" type="parTrans" cxnId="{3542C4E7-3652-4776-9AE9-D101AE5783FD}">
      <dgm:prSet/>
      <dgm:spPr/>
      <dgm:t>
        <a:bodyPr/>
        <a:lstStyle/>
        <a:p>
          <a:endParaRPr lang="it-IT"/>
        </a:p>
      </dgm:t>
    </dgm:pt>
    <dgm:pt modelId="{B85E88AD-8B5A-408E-AAC7-57620CA4332B}" type="sibTrans" cxnId="{3542C4E7-3652-4776-9AE9-D101AE5783FD}">
      <dgm:prSet/>
      <dgm:spPr/>
      <dgm:t>
        <a:bodyPr/>
        <a:lstStyle/>
        <a:p>
          <a:endParaRPr lang="it-IT"/>
        </a:p>
      </dgm:t>
    </dgm:pt>
    <dgm:pt modelId="{102F2B56-A0B1-45DB-A03B-AFD977B349AE}">
      <dgm:prSet phldrT="[Testo]"/>
      <dgm:spPr/>
      <dgm:t>
        <a:bodyPr/>
        <a:lstStyle/>
        <a:p>
          <a:r>
            <a:rPr lang="it-IT" b="1" dirty="0" err="1"/>
            <a:t>Ipsativa</a:t>
          </a:r>
          <a:endParaRPr lang="it-IT" b="1" dirty="0"/>
        </a:p>
      </dgm:t>
    </dgm:pt>
    <dgm:pt modelId="{3A5B641E-5764-4AF9-8904-AE530F294B20}" type="parTrans" cxnId="{B7871D3C-46A2-4CFB-8240-90F81652E568}">
      <dgm:prSet/>
      <dgm:spPr/>
      <dgm:t>
        <a:bodyPr/>
        <a:lstStyle/>
        <a:p>
          <a:endParaRPr lang="it-IT"/>
        </a:p>
      </dgm:t>
    </dgm:pt>
    <dgm:pt modelId="{221B646A-B998-4D32-B239-4F7F94EE131E}" type="sibTrans" cxnId="{B7871D3C-46A2-4CFB-8240-90F81652E568}">
      <dgm:prSet/>
      <dgm:spPr/>
      <dgm:t>
        <a:bodyPr/>
        <a:lstStyle/>
        <a:p>
          <a:endParaRPr lang="it-IT"/>
        </a:p>
      </dgm:t>
    </dgm:pt>
    <dgm:pt modelId="{2E004C58-71C0-4141-9E5D-219F1B0B78D4}">
      <dgm:prSet phldrT="[Testo]"/>
      <dgm:spPr/>
      <dgm:t>
        <a:bodyPr/>
        <a:lstStyle/>
        <a:p>
          <a:r>
            <a:rPr lang="it-IT" dirty="0"/>
            <a:t>Rispetto al percorso dell’alunno</a:t>
          </a:r>
        </a:p>
      </dgm:t>
    </dgm:pt>
    <dgm:pt modelId="{F7B5F744-C2AD-4106-87EB-ED18C8F31844}" type="parTrans" cxnId="{E7BAAECC-8ED5-48A0-805A-5900C6826FE4}">
      <dgm:prSet/>
      <dgm:spPr/>
      <dgm:t>
        <a:bodyPr/>
        <a:lstStyle/>
        <a:p>
          <a:endParaRPr lang="it-IT"/>
        </a:p>
      </dgm:t>
    </dgm:pt>
    <dgm:pt modelId="{F5441DF9-5D0A-4402-A9FF-5C1BA322DB93}" type="sibTrans" cxnId="{E7BAAECC-8ED5-48A0-805A-5900C6826FE4}">
      <dgm:prSet/>
      <dgm:spPr/>
      <dgm:t>
        <a:bodyPr/>
        <a:lstStyle/>
        <a:p>
          <a:endParaRPr lang="it-IT"/>
        </a:p>
      </dgm:t>
    </dgm:pt>
    <dgm:pt modelId="{49C58BDA-DDDC-4B4F-A12A-A8ED7CC03073}">
      <dgm:prSet phldrT="[Testo]"/>
      <dgm:spPr/>
      <dgm:t>
        <a:bodyPr/>
        <a:lstStyle/>
        <a:p>
          <a:r>
            <a:rPr lang="it-IT" b="1" dirty="0"/>
            <a:t>Criteriale</a:t>
          </a:r>
        </a:p>
      </dgm:t>
    </dgm:pt>
    <dgm:pt modelId="{C5FD2674-1A8E-43B6-978B-6710AF64374D}" type="parTrans" cxnId="{FB60249D-7A79-4F33-9BE6-FB2BD3DFAEEA}">
      <dgm:prSet/>
      <dgm:spPr/>
      <dgm:t>
        <a:bodyPr/>
        <a:lstStyle/>
        <a:p>
          <a:endParaRPr lang="it-IT"/>
        </a:p>
      </dgm:t>
    </dgm:pt>
    <dgm:pt modelId="{5A01B52C-B412-4AD0-92E3-826C95AAAC6A}" type="sibTrans" cxnId="{FB60249D-7A79-4F33-9BE6-FB2BD3DFAEEA}">
      <dgm:prSet/>
      <dgm:spPr/>
      <dgm:t>
        <a:bodyPr/>
        <a:lstStyle/>
        <a:p>
          <a:endParaRPr lang="it-IT"/>
        </a:p>
      </dgm:t>
    </dgm:pt>
    <dgm:pt modelId="{320E8A9C-2C6D-4D98-ACD7-D7D6F558C82B}">
      <dgm:prSet phldrT="[Testo]"/>
      <dgm:spPr/>
      <dgm:t>
        <a:bodyPr/>
        <a:lstStyle/>
        <a:p>
          <a:r>
            <a:rPr lang="it-IT" dirty="0"/>
            <a:t>Rispetto al criterio atteso</a:t>
          </a:r>
        </a:p>
      </dgm:t>
    </dgm:pt>
    <dgm:pt modelId="{4A8F66CD-1D07-4117-A008-87ABF451D841}" type="parTrans" cxnId="{D9758297-6DBD-4B1F-B439-F74C846AB939}">
      <dgm:prSet/>
      <dgm:spPr/>
      <dgm:t>
        <a:bodyPr/>
        <a:lstStyle/>
        <a:p>
          <a:endParaRPr lang="it-IT"/>
        </a:p>
      </dgm:t>
    </dgm:pt>
    <dgm:pt modelId="{4248C51B-5ABA-4E27-82FD-7EEB17F9600F}" type="sibTrans" cxnId="{D9758297-6DBD-4B1F-B439-F74C846AB939}">
      <dgm:prSet/>
      <dgm:spPr/>
      <dgm:t>
        <a:bodyPr/>
        <a:lstStyle/>
        <a:p>
          <a:endParaRPr lang="it-IT"/>
        </a:p>
      </dgm:t>
    </dgm:pt>
    <dgm:pt modelId="{F1473836-EFD1-4BD6-B871-117D14F3C2F0}" type="pres">
      <dgm:prSet presAssocID="{CC5D6863-BCC3-42A4-94B7-7A8F422764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E85109B-7978-4194-A081-56D4B2AD2A99}" type="pres">
      <dgm:prSet presAssocID="{44F73E99-164E-4E8E-BB14-2FDCDC383A5F}" presName="composite" presStyleCnt="0"/>
      <dgm:spPr/>
    </dgm:pt>
    <dgm:pt modelId="{730D590F-7B8E-4BBB-BB6B-97BB640E39BC}" type="pres">
      <dgm:prSet presAssocID="{44F73E99-164E-4E8E-BB14-2FDCDC383A5F}" presName="parTx" presStyleLbl="alignNode1" presStyleIdx="0" presStyleCnt="3" custLinFactNeighborY="-1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5AD71B-4C5F-4DCA-A815-74FCC76AD175}" type="pres">
      <dgm:prSet presAssocID="{44F73E99-164E-4E8E-BB14-2FDCDC383A5F}" presName="desTx" presStyleLbl="alignAccFollowNode1" presStyleIdx="0" presStyleCnt="3" custLinFactNeighborX="-1781" custLinFactNeighborY="155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9C37FE-36B4-41D6-AE14-05A6EE54151B}" type="pres">
      <dgm:prSet presAssocID="{9C52DAF7-EC38-4D5F-9DE3-158CF7EA5C12}" presName="space" presStyleCnt="0"/>
      <dgm:spPr/>
    </dgm:pt>
    <dgm:pt modelId="{4BCC9077-CEFB-4A06-83F5-5F8525E0CED2}" type="pres">
      <dgm:prSet presAssocID="{102F2B56-A0B1-45DB-A03B-AFD977B349AE}" presName="composite" presStyleCnt="0"/>
      <dgm:spPr/>
    </dgm:pt>
    <dgm:pt modelId="{CE76C683-F49F-40A5-9C8A-0788BD39A77F}" type="pres">
      <dgm:prSet presAssocID="{102F2B56-A0B1-45DB-A03B-AFD977B349A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18E68D-D194-442A-BBE5-1EC953BC506F}" type="pres">
      <dgm:prSet presAssocID="{102F2B56-A0B1-45DB-A03B-AFD977B349AE}" presName="desTx" presStyleLbl="alignAccFollowNode1" presStyleIdx="1" presStyleCnt="3" custLinFactNeighborX="163" custLinFactNeighborY="39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B83C28-AD08-4793-B10A-D3B403C98309}" type="pres">
      <dgm:prSet presAssocID="{221B646A-B998-4D32-B239-4F7F94EE131E}" presName="space" presStyleCnt="0"/>
      <dgm:spPr/>
    </dgm:pt>
    <dgm:pt modelId="{8F98C6C6-13B2-4A22-80F9-BD03A3CE5F35}" type="pres">
      <dgm:prSet presAssocID="{49C58BDA-DDDC-4B4F-A12A-A8ED7CC03073}" presName="composite" presStyleCnt="0"/>
      <dgm:spPr/>
    </dgm:pt>
    <dgm:pt modelId="{D5B0B5FA-7B96-42B6-BBB8-2E4CBAC6B701}" type="pres">
      <dgm:prSet presAssocID="{49C58BDA-DDDC-4B4F-A12A-A8ED7CC0307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9E7B39-4148-4EE9-8D41-5A0740D76C03}" type="pres">
      <dgm:prSet presAssocID="{49C58BDA-DDDC-4B4F-A12A-A8ED7CC03073}" presName="desTx" presStyleLbl="alignAccFollowNode1" presStyleIdx="2" presStyleCnt="3" custLinFactNeighborX="-2240" custLinFactNeighborY="147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17ACB12-0A4C-44BB-A33F-9B6A97D8C37B}" type="presOf" srcId="{320E8A9C-2C6D-4D98-ACD7-D7D6F558C82B}" destId="{6A9E7B39-4148-4EE9-8D41-5A0740D76C03}" srcOrd="0" destOrd="0" presId="urn:microsoft.com/office/officeart/2005/8/layout/hList1"/>
    <dgm:cxn modelId="{FB60249D-7A79-4F33-9BE6-FB2BD3DFAEEA}" srcId="{CC5D6863-BCC3-42A4-94B7-7A8F422764E3}" destId="{49C58BDA-DDDC-4B4F-A12A-A8ED7CC03073}" srcOrd="2" destOrd="0" parTransId="{C5FD2674-1A8E-43B6-978B-6710AF64374D}" sibTransId="{5A01B52C-B412-4AD0-92E3-826C95AAAC6A}"/>
    <dgm:cxn modelId="{E7BAAECC-8ED5-48A0-805A-5900C6826FE4}" srcId="{102F2B56-A0B1-45DB-A03B-AFD977B349AE}" destId="{2E004C58-71C0-4141-9E5D-219F1B0B78D4}" srcOrd="0" destOrd="0" parTransId="{F7B5F744-C2AD-4106-87EB-ED18C8F31844}" sibTransId="{F5441DF9-5D0A-4402-A9FF-5C1BA322DB93}"/>
    <dgm:cxn modelId="{E4E468BD-B6D7-45A5-8645-DFE4E0D8F258}" srcId="{CC5D6863-BCC3-42A4-94B7-7A8F422764E3}" destId="{44F73E99-164E-4E8E-BB14-2FDCDC383A5F}" srcOrd="0" destOrd="0" parTransId="{CD27C21C-A79E-43C1-9469-BB7E4217DE2A}" sibTransId="{9C52DAF7-EC38-4D5F-9DE3-158CF7EA5C12}"/>
    <dgm:cxn modelId="{EF05F8E2-102A-45D6-B915-1B70BFEFC52A}" type="presOf" srcId="{49C58BDA-DDDC-4B4F-A12A-A8ED7CC03073}" destId="{D5B0B5FA-7B96-42B6-BBB8-2E4CBAC6B701}" srcOrd="0" destOrd="0" presId="urn:microsoft.com/office/officeart/2005/8/layout/hList1"/>
    <dgm:cxn modelId="{B7871D3C-46A2-4CFB-8240-90F81652E568}" srcId="{CC5D6863-BCC3-42A4-94B7-7A8F422764E3}" destId="{102F2B56-A0B1-45DB-A03B-AFD977B349AE}" srcOrd="1" destOrd="0" parTransId="{3A5B641E-5764-4AF9-8904-AE530F294B20}" sibTransId="{221B646A-B998-4D32-B239-4F7F94EE131E}"/>
    <dgm:cxn modelId="{7ED75CF2-FDB1-4FAB-9426-D38728F41E78}" type="presOf" srcId="{CC5D6863-BCC3-42A4-94B7-7A8F422764E3}" destId="{F1473836-EFD1-4BD6-B871-117D14F3C2F0}" srcOrd="0" destOrd="0" presId="urn:microsoft.com/office/officeart/2005/8/layout/hList1"/>
    <dgm:cxn modelId="{7F66E3D4-6B9C-4955-BAB0-286FDA32640F}" type="presOf" srcId="{102F2B56-A0B1-45DB-A03B-AFD977B349AE}" destId="{CE76C683-F49F-40A5-9C8A-0788BD39A77F}" srcOrd="0" destOrd="0" presId="urn:microsoft.com/office/officeart/2005/8/layout/hList1"/>
    <dgm:cxn modelId="{1B607757-3830-4D2C-9199-8729EA1AD06E}" type="presOf" srcId="{E8C4CD28-31C7-4726-8CBB-2AEEC518CF58}" destId="{1C5AD71B-4C5F-4DCA-A815-74FCC76AD175}" srcOrd="0" destOrd="0" presId="urn:microsoft.com/office/officeart/2005/8/layout/hList1"/>
    <dgm:cxn modelId="{D9758297-6DBD-4B1F-B439-F74C846AB939}" srcId="{49C58BDA-DDDC-4B4F-A12A-A8ED7CC03073}" destId="{320E8A9C-2C6D-4D98-ACD7-D7D6F558C82B}" srcOrd="0" destOrd="0" parTransId="{4A8F66CD-1D07-4117-A008-87ABF451D841}" sibTransId="{4248C51B-5ABA-4E27-82FD-7EEB17F9600F}"/>
    <dgm:cxn modelId="{07960314-692B-4319-AD39-80C75F14C133}" type="presOf" srcId="{2E004C58-71C0-4141-9E5D-219F1B0B78D4}" destId="{DE18E68D-D194-442A-BBE5-1EC953BC506F}" srcOrd="0" destOrd="0" presId="urn:microsoft.com/office/officeart/2005/8/layout/hList1"/>
    <dgm:cxn modelId="{3542C4E7-3652-4776-9AE9-D101AE5783FD}" srcId="{44F73E99-164E-4E8E-BB14-2FDCDC383A5F}" destId="{E8C4CD28-31C7-4726-8CBB-2AEEC518CF58}" srcOrd="0" destOrd="0" parTransId="{67479723-AEEF-4C96-866F-A16757EBFBDF}" sibTransId="{B85E88AD-8B5A-408E-AAC7-57620CA4332B}"/>
    <dgm:cxn modelId="{AEA01BB1-B38E-477C-AE78-A245132C7FD4}" type="presOf" srcId="{44F73E99-164E-4E8E-BB14-2FDCDC383A5F}" destId="{730D590F-7B8E-4BBB-BB6B-97BB640E39BC}" srcOrd="0" destOrd="0" presId="urn:microsoft.com/office/officeart/2005/8/layout/hList1"/>
    <dgm:cxn modelId="{F3C9414A-693A-4E42-AABC-85AE6797F61A}" type="presParOf" srcId="{F1473836-EFD1-4BD6-B871-117D14F3C2F0}" destId="{6E85109B-7978-4194-A081-56D4B2AD2A99}" srcOrd="0" destOrd="0" presId="urn:microsoft.com/office/officeart/2005/8/layout/hList1"/>
    <dgm:cxn modelId="{2E65000E-98B9-4C14-819B-5573A7A63B17}" type="presParOf" srcId="{6E85109B-7978-4194-A081-56D4B2AD2A99}" destId="{730D590F-7B8E-4BBB-BB6B-97BB640E39BC}" srcOrd="0" destOrd="0" presId="urn:microsoft.com/office/officeart/2005/8/layout/hList1"/>
    <dgm:cxn modelId="{B9662296-1170-4D1D-AD55-3A927FC4BE8E}" type="presParOf" srcId="{6E85109B-7978-4194-A081-56D4B2AD2A99}" destId="{1C5AD71B-4C5F-4DCA-A815-74FCC76AD175}" srcOrd="1" destOrd="0" presId="urn:microsoft.com/office/officeart/2005/8/layout/hList1"/>
    <dgm:cxn modelId="{AA1B1956-0CEE-4437-8BBC-6BC0E7D1F2D0}" type="presParOf" srcId="{F1473836-EFD1-4BD6-B871-117D14F3C2F0}" destId="{999C37FE-36B4-41D6-AE14-05A6EE54151B}" srcOrd="1" destOrd="0" presId="urn:microsoft.com/office/officeart/2005/8/layout/hList1"/>
    <dgm:cxn modelId="{6C601C87-C057-471D-AD6A-2DC0BDE8F011}" type="presParOf" srcId="{F1473836-EFD1-4BD6-B871-117D14F3C2F0}" destId="{4BCC9077-CEFB-4A06-83F5-5F8525E0CED2}" srcOrd="2" destOrd="0" presId="urn:microsoft.com/office/officeart/2005/8/layout/hList1"/>
    <dgm:cxn modelId="{E6504179-5D30-4472-937D-D9AA6F292F13}" type="presParOf" srcId="{4BCC9077-CEFB-4A06-83F5-5F8525E0CED2}" destId="{CE76C683-F49F-40A5-9C8A-0788BD39A77F}" srcOrd="0" destOrd="0" presId="urn:microsoft.com/office/officeart/2005/8/layout/hList1"/>
    <dgm:cxn modelId="{28729523-CFE3-439D-9290-48F8CA137D8C}" type="presParOf" srcId="{4BCC9077-CEFB-4A06-83F5-5F8525E0CED2}" destId="{DE18E68D-D194-442A-BBE5-1EC953BC506F}" srcOrd="1" destOrd="0" presId="urn:microsoft.com/office/officeart/2005/8/layout/hList1"/>
    <dgm:cxn modelId="{428FEED8-D120-4A6E-9612-55F0BF38C0BC}" type="presParOf" srcId="{F1473836-EFD1-4BD6-B871-117D14F3C2F0}" destId="{31B83C28-AD08-4793-B10A-D3B403C98309}" srcOrd="3" destOrd="0" presId="urn:microsoft.com/office/officeart/2005/8/layout/hList1"/>
    <dgm:cxn modelId="{BD857E71-16A0-4EC7-857F-8A9977C95FE6}" type="presParOf" srcId="{F1473836-EFD1-4BD6-B871-117D14F3C2F0}" destId="{8F98C6C6-13B2-4A22-80F9-BD03A3CE5F35}" srcOrd="4" destOrd="0" presId="urn:microsoft.com/office/officeart/2005/8/layout/hList1"/>
    <dgm:cxn modelId="{FE541292-D559-4952-9546-307EC9200E9D}" type="presParOf" srcId="{8F98C6C6-13B2-4A22-80F9-BD03A3CE5F35}" destId="{D5B0B5FA-7B96-42B6-BBB8-2E4CBAC6B701}" srcOrd="0" destOrd="0" presId="urn:microsoft.com/office/officeart/2005/8/layout/hList1"/>
    <dgm:cxn modelId="{B90D9ABB-8B4F-4A30-AEC0-45F622EB377B}" type="presParOf" srcId="{8F98C6C6-13B2-4A22-80F9-BD03A3CE5F35}" destId="{6A9E7B39-4148-4EE9-8D41-5A0740D76C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C71A-8C80-4B2D-B6CE-559407FADB68}">
      <dsp:nvSpPr>
        <dsp:cNvPr id="0" name=""/>
        <dsp:cNvSpPr/>
      </dsp:nvSpPr>
      <dsp:spPr>
        <a:xfrm>
          <a:off x="2540" y="1582173"/>
          <a:ext cx="2476500" cy="89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/>
            <a:t>Diagnostica</a:t>
          </a:r>
        </a:p>
      </dsp:txBody>
      <dsp:txXfrm>
        <a:off x="2540" y="1582173"/>
        <a:ext cx="2476500" cy="892800"/>
      </dsp:txXfrm>
    </dsp:sp>
    <dsp:sp modelId="{2B7818D5-0CA9-4160-8F30-9C31B5884F83}">
      <dsp:nvSpPr>
        <dsp:cNvPr id="0" name=""/>
        <dsp:cNvSpPr/>
      </dsp:nvSpPr>
      <dsp:spPr>
        <a:xfrm>
          <a:off x="2540" y="2474973"/>
          <a:ext cx="2476500" cy="13615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100" kern="1200" dirty="0"/>
            <a:t>Inziale</a:t>
          </a:r>
        </a:p>
      </dsp:txBody>
      <dsp:txXfrm>
        <a:off x="2540" y="2474973"/>
        <a:ext cx="2476500" cy="1361520"/>
      </dsp:txXfrm>
    </dsp:sp>
    <dsp:sp modelId="{F330E59A-E1BB-4BA5-A6A0-143D2412FA26}">
      <dsp:nvSpPr>
        <dsp:cNvPr id="0" name=""/>
        <dsp:cNvSpPr/>
      </dsp:nvSpPr>
      <dsp:spPr>
        <a:xfrm>
          <a:off x="2825750" y="1582173"/>
          <a:ext cx="2476500" cy="892800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/>
            <a:t>Formativa</a:t>
          </a:r>
        </a:p>
      </dsp:txBody>
      <dsp:txXfrm>
        <a:off x="2825750" y="1582173"/>
        <a:ext cx="2476500" cy="892800"/>
      </dsp:txXfrm>
    </dsp:sp>
    <dsp:sp modelId="{214AA86E-7498-4383-A25B-86E33BF62E4C}">
      <dsp:nvSpPr>
        <dsp:cNvPr id="0" name=""/>
        <dsp:cNvSpPr/>
      </dsp:nvSpPr>
      <dsp:spPr>
        <a:xfrm>
          <a:off x="2825750" y="2474973"/>
          <a:ext cx="2476500" cy="1361520"/>
        </a:xfrm>
        <a:prstGeom prst="rect">
          <a:avLst/>
        </a:prstGeom>
        <a:solidFill>
          <a:schemeClr val="accent4">
            <a:tint val="40000"/>
            <a:alpha val="90000"/>
            <a:hueOff val="413143"/>
            <a:satOff val="16480"/>
            <a:lumOff val="1584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413143"/>
              <a:satOff val="16480"/>
              <a:lumOff val="1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100" kern="1200" dirty="0"/>
            <a:t>Intermedia</a:t>
          </a:r>
        </a:p>
      </dsp:txBody>
      <dsp:txXfrm>
        <a:off x="2825750" y="2474973"/>
        <a:ext cx="2476500" cy="1361520"/>
      </dsp:txXfrm>
    </dsp:sp>
    <dsp:sp modelId="{7414B932-1687-4589-BC80-7CAAF620D307}">
      <dsp:nvSpPr>
        <dsp:cNvPr id="0" name=""/>
        <dsp:cNvSpPr/>
      </dsp:nvSpPr>
      <dsp:spPr>
        <a:xfrm>
          <a:off x="5648960" y="1582173"/>
          <a:ext cx="2476500" cy="892800"/>
        </a:xfrm>
        <a:prstGeom prst="rect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/>
            <a:t>Sommativa</a:t>
          </a:r>
        </a:p>
      </dsp:txBody>
      <dsp:txXfrm>
        <a:off x="5648960" y="1582173"/>
        <a:ext cx="2476500" cy="892800"/>
      </dsp:txXfrm>
    </dsp:sp>
    <dsp:sp modelId="{31B8E527-C9C9-4AF9-AD3B-32E48977C81B}">
      <dsp:nvSpPr>
        <dsp:cNvPr id="0" name=""/>
        <dsp:cNvSpPr/>
      </dsp:nvSpPr>
      <dsp:spPr>
        <a:xfrm>
          <a:off x="5648960" y="2474973"/>
          <a:ext cx="2476500" cy="1361520"/>
        </a:xfrm>
        <a:prstGeom prst="rect">
          <a:avLst/>
        </a:prstGeom>
        <a:solidFill>
          <a:schemeClr val="accent4">
            <a:tint val="40000"/>
            <a:alpha val="90000"/>
            <a:hueOff val="826286"/>
            <a:satOff val="32959"/>
            <a:lumOff val="3168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826286"/>
              <a:satOff val="32959"/>
              <a:lumOff val="3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100" kern="1200" dirty="0"/>
            <a:t>Finale</a:t>
          </a:r>
        </a:p>
      </dsp:txBody>
      <dsp:txXfrm>
        <a:off x="5648960" y="2474973"/>
        <a:ext cx="2476500" cy="136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D590F-7B8E-4BBB-BB6B-97BB640E39BC}">
      <dsp:nvSpPr>
        <dsp:cNvPr id="0" name=""/>
        <dsp:cNvSpPr/>
      </dsp:nvSpPr>
      <dsp:spPr>
        <a:xfrm>
          <a:off x="3000" y="59007"/>
          <a:ext cx="2925365" cy="112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b="1" kern="1200" dirty="0"/>
            <a:t>Normativa</a:t>
          </a:r>
        </a:p>
      </dsp:txBody>
      <dsp:txXfrm>
        <a:off x="3000" y="59007"/>
        <a:ext cx="2925365" cy="1123200"/>
      </dsp:txXfrm>
    </dsp:sp>
    <dsp:sp modelId="{1C5AD71B-4C5F-4DCA-A815-74FCC76AD175}">
      <dsp:nvSpPr>
        <dsp:cNvPr id="0" name=""/>
        <dsp:cNvSpPr/>
      </dsp:nvSpPr>
      <dsp:spPr>
        <a:xfrm>
          <a:off x="0" y="1283829"/>
          <a:ext cx="2925365" cy="20340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kern="1200" dirty="0"/>
            <a:t>Rispetto al gruppo</a:t>
          </a:r>
        </a:p>
      </dsp:txBody>
      <dsp:txXfrm>
        <a:off x="0" y="1283829"/>
        <a:ext cx="2925365" cy="2034045"/>
      </dsp:txXfrm>
    </dsp:sp>
    <dsp:sp modelId="{CE76C683-F49F-40A5-9C8A-0788BD39A77F}">
      <dsp:nvSpPr>
        <dsp:cNvPr id="0" name=""/>
        <dsp:cNvSpPr/>
      </dsp:nvSpPr>
      <dsp:spPr>
        <a:xfrm>
          <a:off x="3337917" y="80314"/>
          <a:ext cx="2925365" cy="1123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b="1" kern="1200" dirty="0" err="1"/>
            <a:t>Ipsativa</a:t>
          </a:r>
          <a:endParaRPr lang="it-IT" sz="3900" b="1" kern="1200" dirty="0"/>
        </a:p>
      </dsp:txBody>
      <dsp:txXfrm>
        <a:off x="3337917" y="80314"/>
        <a:ext cx="2925365" cy="1123200"/>
      </dsp:txXfrm>
    </dsp:sp>
    <dsp:sp modelId="{DE18E68D-D194-442A-BBE5-1EC953BC506F}">
      <dsp:nvSpPr>
        <dsp:cNvPr id="0" name=""/>
        <dsp:cNvSpPr/>
      </dsp:nvSpPr>
      <dsp:spPr>
        <a:xfrm>
          <a:off x="3342685" y="1283829"/>
          <a:ext cx="2925365" cy="203404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900" kern="1200" dirty="0"/>
            <a:t>Rispetto al percorso dell’alunno</a:t>
          </a:r>
        </a:p>
      </dsp:txBody>
      <dsp:txXfrm>
        <a:off x="3342685" y="1283829"/>
        <a:ext cx="2925365" cy="2034045"/>
      </dsp:txXfrm>
    </dsp:sp>
    <dsp:sp modelId="{D5B0B5FA-7B96-42B6-BBB8-2E4CBAC6B701}">
      <dsp:nvSpPr>
        <dsp:cNvPr id="0" name=""/>
        <dsp:cNvSpPr/>
      </dsp:nvSpPr>
      <dsp:spPr>
        <a:xfrm>
          <a:off x="6672833" y="80314"/>
          <a:ext cx="2925365" cy="1123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b="1" kern="1200" dirty="0"/>
            <a:t>Criteriale</a:t>
          </a:r>
        </a:p>
      </dsp:txBody>
      <dsp:txXfrm>
        <a:off x="6672833" y="80314"/>
        <a:ext cx="2925365" cy="1123200"/>
      </dsp:txXfrm>
    </dsp:sp>
    <dsp:sp modelId="{6A9E7B39-4148-4EE9-8D41-5A0740D76C03}">
      <dsp:nvSpPr>
        <dsp:cNvPr id="0" name=""/>
        <dsp:cNvSpPr/>
      </dsp:nvSpPr>
      <dsp:spPr>
        <a:xfrm>
          <a:off x="6607305" y="1283829"/>
          <a:ext cx="2925365" cy="203404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900" kern="1200" dirty="0"/>
            <a:t>Rispetto al criterio atteso</a:t>
          </a:r>
        </a:p>
      </dsp:txBody>
      <dsp:txXfrm>
        <a:off x="6607305" y="1283829"/>
        <a:ext cx="2925365" cy="2034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997A7-FF69-403A-BF34-82BBE488C68F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6F82D-5ABA-48E5-85C9-3723941CA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6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9EA268-476F-4C1E-97BA-5AEA33B50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3A4F6-487C-4253-AAD0-99EB1D711B8D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3684F6BF-5F1B-489D-95B1-EE3E81D77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97D9BCC-43C7-4F08-B701-76611DD93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06112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6340B6-2536-40B2-8B16-B190E5674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34B49-48EB-4EBA-9065-FF0449719080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C9DE5EC-34A7-48B1-9C89-19A91FE61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1AF0A7-3E47-4F71-B274-B28D16103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869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2BF0EE-6673-4D0C-AB23-55D2CBE1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747A8-D369-4384-B316-10DDD50B04F6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4AD8E72-1CE5-44B6-962A-B8892259A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B770FF9-F02E-4BB2-8ADE-0E445956C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214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FC9AA-279D-4DE8-86F1-082A894BD53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21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21973D-2821-4654-8F14-8F1ED6B6B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69268-964F-4C3C-B2BD-0F4EED346B68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6D72ADB-5BE4-4133-929F-7E64FE879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054C68-E97C-44BB-858E-27B4A73B6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740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C8AC95-16FA-4376-83AA-FF1AD79D77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4407F-CC21-4BE2-9A13-E9D8490F7D0B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B3F5C5C-2953-4B2D-BAF9-2CA73AF91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314AE4E-0056-4A45-94EE-37FF5CB58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250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340B2B-9B21-4482-A05A-B5EA609CB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92B01-F601-4547-922D-5F934CA2E5C7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4FA337B-F68C-4091-B91E-0AA6AFDAB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822D2F9-D4B8-4AFD-8B22-5626E9F64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737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23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75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0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9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67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5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9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2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7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53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34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7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38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1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41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14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73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FF7113-75F3-449D-8C02-E6FC22B09A87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4C1DAB-B63F-4C35-9B90-0820944B4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20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www.google.it/imgres?imgurl=http://www.comune.foggia.it/Display.aspx?Tabella%3DContenuti%26Id%3D542&amp;imgrefurl=http://www.comune.foggia.it/default.aspx?Id%3D1375&amp;usg=__G736fJFzqJtLL_589UwAsS93etw=&amp;h=377&amp;w=362&amp;sz=50&amp;hl=it&amp;start=10&amp;itbs=1&amp;tbnid=NaDX-0sEUDb4aM:&amp;tbnh=122&amp;tbnw=117&amp;prev=/images?q%3Dalunni%26hl%3Dit%26sa%3DG%26gbv%3D2%26tbs%3Disch: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31" y="2560638"/>
            <a:ext cx="3309937" cy="3309937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75" y="3267869"/>
            <a:ext cx="2419350" cy="1895475"/>
          </a:xfr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7761216C-9B6D-4D46-8D2E-3335DA9C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58982"/>
            <a:ext cx="9601196" cy="1427017"/>
          </a:xfrm>
        </p:spPr>
        <p:txBody>
          <a:bodyPr>
            <a:noAutofit/>
          </a:bodyPr>
          <a:lstStyle/>
          <a:p>
            <a:r>
              <a:rPr lang="it-IT" sz="5400" b="1" dirty="0">
                <a:solidFill>
                  <a:srgbClr val="FF0000"/>
                </a:solidFill>
                <a:latin typeface="+mn-lt"/>
              </a:rPr>
              <a:t>La valutazione autentica nell’IRC</a:t>
            </a:r>
            <a:endParaRPr lang="it-IT" sz="5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28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:a16="http://schemas.microsoft.com/office/drawing/2014/main" id="{FDED28AE-439C-43FC-A639-E77CA025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3"/>
          <a:stretch>
            <a:fillRect/>
          </a:stretch>
        </p:blipFill>
        <p:spPr bwMode="auto">
          <a:xfrm>
            <a:off x="637309" y="623456"/>
            <a:ext cx="833905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6557E5-2D12-4C84-8632-B96DD7300D1E}"/>
              </a:ext>
            </a:extLst>
          </p:cNvPr>
          <p:cNvSpPr/>
          <p:nvPr/>
        </p:nvSpPr>
        <p:spPr>
          <a:xfrm>
            <a:off x="9316720" y="1112838"/>
            <a:ext cx="2621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modello 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situazioni, apprendimento integrato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competenze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esige una 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 personale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personalizzata, legata a 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prestazioni autentiche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571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76D933-9E7F-485F-B77F-AFB31D01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40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Principali fasi della valutazione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3FA13B5-6191-46F3-B490-5C6D942DCDB3}"/>
              </a:ext>
            </a:extLst>
          </p:cNvPr>
          <p:cNvGraphicFramePr/>
          <p:nvPr>
            <p:extLst/>
          </p:nvPr>
        </p:nvGraphicFramePr>
        <p:xfrm>
          <a:off x="838200" y="1706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97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6A0ED1B-C018-49A1-8FD8-5B2E58FF6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dirty="0" smtClean="0">
                <a:solidFill>
                  <a:srgbClr val="FF0000"/>
                </a:solidFill>
                <a:latin typeface="+mn-lt"/>
              </a:rPr>
              <a:t>                                   Valutazione </a:t>
            </a:r>
            <a:endParaRPr lang="it-IT" altLang="it-IT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AB959D3-A856-4C8D-8346-0A63946D66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altLang="it-IT" sz="2300" dirty="0"/>
          </a:p>
          <a:p>
            <a:r>
              <a:rPr lang="it-IT" altLang="it-IT" sz="2300" dirty="0"/>
              <a:t>Valutazione </a:t>
            </a:r>
            <a:r>
              <a:rPr lang="it-IT" altLang="it-IT" sz="2300" b="1" dirty="0"/>
              <a:t>iniziale</a:t>
            </a:r>
          </a:p>
          <a:p>
            <a:r>
              <a:rPr lang="it-IT" altLang="it-IT" sz="2300" dirty="0"/>
              <a:t>Conoscenze/abilità (prerequisiti)</a:t>
            </a:r>
          </a:p>
          <a:p>
            <a:r>
              <a:rPr lang="it-IT" altLang="it-IT" sz="2300" dirty="0"/>
              <a:t>Ritmi di apprendimento</a:t>
            </a:r>
          </a:p>
          <a:p>
            <a:r>
              <a:rPr lang="it-IT" altLang="it-IT" sz="2300" dirty="0"/>
              <a:t>Stili cognitivi</a:t>
            </a:r>
          </a:p>
          <a:p>
            <a:r>
              <a:rPr lang="it-IT" altLang="it-IT" sz="2300" dirty="0"/>
              <a:t>Motivazione</a:t>
            </a:r>
          </a:p>
          <a:p>
            <a:r>
              <a:rPr lang="it-IT" altLang="it-IT" sz="2300" dirty="0"/>
              <a:t>Interessi</a:t>
            </a:r>
          </a:p>
          <a:p>
            <a:r>
              <a:rPr lang="it-IT" altLang="it-IT" sz="2300" dirty="0"/>
              <a:t>Atteggiamenti</a:t>
            </a:r>
          </a:p>
          <a:p>
            <a:endParaRPr lang="it-IT" altLang="it-IT" sz="230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8A84BA2-1265-4A41-BE6B-6743327B64CB}"/>
              </a:ext>
            </a:extLst>
          </p:cNvPr>
          <p:cNvGrpSpPr/>
          <p:nvPr/>
        </p:nvGrpSpPr>
        <p:grpSpPr>
          <a:xfrm>
            <a:off x="2372591" y="1187665"/>
            <a:ext cx="2476500" cy="892800"/>
            <a:chOff x="2540" y="1582173"/>
            <a:chExt cx="2476500" cy="892800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B5408649-0449-494B-B8C4-D421F657A330}"/>
                </a:ext>
              </a:extLst>
            </p:cNvPr>
            <p:cNvSpPr/>
            <p:nvPr/>
          </p:nvSpPr>
          <p:spPr>
            <a:xfrm>
              <a:off x="2540" y="1582173"/>
              <a:ext cx="2476500" cy="8928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501C4E47-6716-4C4F-BA76-F8BBCE0118FF}"/>
                </a:ext>
              </a:extLst>
            </p:cNvPr>
            <p:cNvSpPr txBox="1"/>
            <p:nvPr/>
          </p:nvSpPr>
          <p:spPr>
            <a:xfrm>
              <a:off x="2540" y="1582173"/>
              <a:ext cx="2476500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125984" rIns="220472" bIns="125984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100" b="1" kern="1200" dirty="0"/>
                <a:t>Diagnostica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3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DA94E8D-BBD1-4DBF-9422-AE8937175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dirty="0" smtClean="0">
                <a:solidFill>
                  <a:srgbClr val="FF0000"/>
                </a:solidFill>
                <a:latin typeface="+mn-lt"/>
              </a:rPr>
              <a:t>                            Valutazione </a:t>
            </a:r>
            <a:endParaRPr lang="it-IT" altLang="it-IT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37E5B9E-C798-4B11-9D63-E8A5F26750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altLang="it-IT" sz="2300" dirty="0"/>
          </a:p>
          <a:p>
            <a:r>
              <a:rPr lang="it-IT" altLang="it-IT" sz="2300" dirty="0"/>
              <a:t>Valutazione </a:t>
            </a:r>
            <a:r>
              <a:rPr lang="it-IT" altLang="it-IT" sz="2300" b="1" dirty="0"/>
              <a:t>intermedia</a:t>
            </a:r>
            <a:r>
              <a:rPr lang="it-IT" altLang="it-IT" sz="2300" dirty="0"/>
              <a:t> dei risultati che si stanno raggiungendo</a:t>
            </a:r>
          </a:p>
          <a:p>
            <a:endParaRPr lang="it-IT" altLang="it-IT" sz="2300" dirty="0"/>
          </a:p>
          <a:p>
            <a:r>
              <a:rPr lang="it-IT" altLang="it-IT" sz="2300" dirty="0"/>
              <a:t>volta a favorire un’</a:t>
            </a:r>
            <a:r>
              <a:rPr lang="it-IT" altLang="it-IT" sz="2300" b="1" dirty="0"/>
              <a:t>autoregolazione</a:t>
            </a:r>
            <a:r>
              <a:rPr lang="it-IT" altLang="it-IT" sz="2300" dirty="0"/>
              <a:t> rapida dei percorsi di apprendimento inizialmente progettati</a:t>
            </a:r>
          </a:p>
          <a:p>
            <a:endParaRPr lang="it-IT" altLang="it-IT" sz="2300" dirty="0"/>
          </a:p>
          <a:p>
            <a:r>
              <a:rPr lang="it-IT" altLang="it-IT" sz="2300" dirty="0"/>
              <a:t> anche </a:t>
            </a:r>
            <a:r>
              <a:rPr lang="it-IT" altLang="it-IT" sz="2300" b="1" dirty="0"/>
              <a:t>orientativa</a:t>
            </a:r>
            <a:r>
              <a:rPr lang="it-IT" altLang="it-IT" sz="2300" dirty="0"/>
              <a:t> per l’alunno: tende a dare </a:t>
            </a:r>
            <a:r>
              <a:rPr lang="it-IT" altLang="it-IT" sz="2300" b="1" dirty="0"/>
              <a:t>un feedback </a:t>
            </a:r>
            <a:r>
              <a:rPr lang="it-IT" altLang="it-IT" sz="2300" dirty="0"/>
              <a:t>circa il proprio percorso di apprendimento orientando anche riguardo alle modalità per il miglioramento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0ADF7C0-A458-4638-82ED-F03C190D5E62}"/>
              </a:ext>
            </a:extLst>
          </p:cNvPr>
          <p:cNvGrpSpPr/>
          <p:nvPr/>
        </p:nvGrpSpPr>
        <p:grpSpPr>
          <a:xfrm>
            <a:off x="2534804" y="1187665"/>
            <a:ext cx="2476500" cy="892800"/>
            <a:chOff x="2825750" y="1582173"/>
            <a:chExt cx="2476500" cy="892800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FF92E34D-57C4-43AC-81ED-F2B8C33A7B47}"/>
                </a:ext>
              </a:extLst>
            </p:cNvPr>
            <p:cNvSpPr/>
            <p:nvPr/>
          </p:nvSpPr>
          <p:spPr>
            <a:xfrm>
              <a:off x="2825750" y="1582173"/>
              <a:ext cx="2476500" cy="892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4">
                <a:hueOff val="4900445"/>
                <a:satOff val="-20388"/>
                <a:lumOff val="4804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F06CB08C-0367-4760-923C-4C8CAB95BED6}"/>
                </a:ext>
              </a:extLst>
            </p:cNvPr>
            <p:cNvSpPr txBox="1"/>
            <p:nvPr/>
          </p:nvSpPr>
          <p:spPr>
            <a:xfrm>
              <a:off x="2825750" y="1582173"/>
              <a:ext cx="2476500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125984" rIns="220472" bIns="125984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100" b="1" kern="1200" dirty="0"/>
                <a:t>Formativa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9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F56163F-133E-41F8-AE32-91D5A76C5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dirty="0" smtClean="0">
                <a:solidFill>
                  <a:srgbClr val="FF0000"/>
                </a:solidFill>
                <a:latin typeface="+mn-lt"/>
              </a:rPr>
              <a:t>                                    Valutazione</a:t>
            </a:r>
            <a:endParaRPr lang="it-IT" altLang="it-IT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A9FD09B-D7BA-4CA3-B3A4-F5EB81E6B1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 sz="2300"/>
          </a:p>
          <a:p>
            <a:r>
              <a:rPr lang="it-IT" altLang="it-IT" sz="2300"/>
              <a:t>Valutazione </a:t>
            </a:r>
            <a:r>
              <a:rPr lang="it-IT" altLang="it-IT" sz="2300" b="1"/>
              <a:t>finale</a:t>
            </a:r>
            <a:r>
              <a:rPr lang="it-IT" altLang="it-IT" sz="2300"/>
              <a:t> dei risultati ottenuti</a:t>
            </a:r>
          </a:p>
          <a:p>
            <a:endParaRPr lang="it-IT" altLang="it-IT" sz="2300"/>
          </a:p>
          <a:p>
            <a:r>
              <a:rPr lang="it-IT" altLang="it-IT" sz="2300"/>
              <a:t>volta a fare un </a:t>
            </a:r>
            <a:r>
              <a:rPr lang="it-IT" altLang="it-IT" sz="2300" b="1"/>
              <a:t>bilancio dell’efficacia</a:t>
            </a:r>
            <a:r>
              <a:rPr lang="it-IT" altLang="it-IT" sz="2300"/>
              <a:t> dell’intervento realizzato e </a:t>
            </a:r>
            <a:r>
              <a:rPr lang="it-IT" altLang="it-IT" sz="2300" b="1"/>
              <a:t>degli obiettivi</a:t>
            </a:r>
            <a:r>
              <a:rPr lang="it-IT" altLang="it-IT" sz="2300"/>
              <a:t> raggiunti dall’allievo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2123405-7BC2-49E3-98F4-817C349BF75A}"/>
              </a:ext>
            </a:extLst>
          </p:cNvPr>
          <p:cNvGrpSpPr/>
          <p:nvPr/>
        </p:nvGrpSpPr>
        <p:grpSpPr>
          <a:xfrm>
            <a:off x="2514830" y="1187665"/>
            <a:ext cx="2476500" cy="892800"/>
            <a:chOff x="5648960" y="1582173"/>
            <a:chExt cx="2476500" cy="892800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6A0A59C-2892-438B-8816-073FC63C3ADD}"/>
                </a:ext>
              </a:extLst>
            </p:cNvPr>
            <p:cNvSpPr/>
            <p:nvPr/>
          </p:nvSpPr>
          <p:spPr>
            <a:xfrm>
              <a:off x="5648960" y="1582173"/>
              <a:ext cx="2476500" cy="892800"/>
            </a:xfrm>
            <a:prstGeom prst="rect">
              <a:avLst/>
            </a:prstGeom>
          </p:spPr>
          <p:style>
            <a:lnRef idx="2">
              <a:schemeClr val="accent4">
                <a:hueOff val="9800891"/>
                <a:satOff val="-40777"/>
                <a:lumOff val="9608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09805B8E-D845-4D69-8F7D-BABB4B7DF72E}"/>
                </a:ext>
              </a:extLst>
            </p:cNvPr>
            <p:cNvSpPr txBox="1"/>
            <p:nvPr/>
          </p:nvSpPr>
          <p:spPr>
            <a:xfrm>
              <a:off x="5648960" y="1582173"/>
              <a:ext cx="2476500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125984" rIns="220472" bIns="125984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100" b="1" kern="1200" dirty="0"/>
                <a:t>Sommativa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6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52B0DD-8B5A-488D-B127-8B9012FA29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279" y="2749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  <a:latin typeface="+mn-lt"/>
              </a:rPr>
              <a:t>Tipologie di valutazione </a:t>
            </a:r>
          </a:p>
        </p:txBody>
      </p:sp>
    </p:spTree>
    <p:extLst>
      <p:ext uri="{BB962C8B-B14F-4D97-AF65-F5344CB8AC3E}">
        <p14:creationId xmlns:p14="http://schemas.microsoft.com/office/powerpoint/2010/main" val="13251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F2C9EC7-3979-4DED-BE06-C04CF87CC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FF0000"/>
                </a:solidFill>
                <a:latin typeface="+mn-lt"/>
              </a:rPr>
              <a:t>Quale </a:t>
            </a:r>
            <a:r>
              <a:rPr lang="it-IT" altLang="it-IT" b="1" dirty="0" smtClean="0">
                <a:solidFill>
                  <a:srgbClr val="FF0000"/>
                </a:solidFill>
                <a:latin typeface="+mn-lt"/>
              </a:rPr>
              <a:t>tipologia di </a:t>
            </a:r>
            <a:r>
              <a:rPr lang="it-IT" altLang="it-IT" b="1" dirty="0">
                <a:solidFill>
                  <a:srgbClr val="FF0000"/>
                </a:solidFill>
                <a:latin typeface="+mn-lt"/>
              </a:rPr>
              <a:t>valutazione usi?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2D79E24-E124-46B6-ABC4-462ABE42D1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4800" dirty="0"/>
              <a:t>Confrontati con le seguenti…</a:t>
            </a:r>
          </a:p>
          <a:p>
            <a:r>
              <a:rPr lang="it-IT" altLang="it-IT" sz="4800" dirty="0"/>
              <a:t>e individua quella che usi solitamente</a:t>
            </a:r>
          </a:p>
        </p:txBody>
      </p:sp>
    </p:spTree>
    <p:extLst>
      <p:ext uri="{BB962C8B-B14F-4D97-AF65-F5344CB8AC3E}">
        <p14:creationId xmlns:p14="http://schemas.microsoft.com/office/powerpoint/2010/main" val="36603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8964F73-22AA-4078-89D3-8E79D6C1BE9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4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68B295CF-BC0C-44DF-B7C7-81913E86F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048000"/>
            <a:ext cx="2819400" cy="609600"/>
          </a:xfrm>
          <a:prstGeom prst="leftRightArrow">
            <a:avLst>
              <a:gd name="adj1" fmla="val 50000"/>
              <a:gd name="adj2" fmla="val 92500"/>
            </a:avLst>
          </a:prstGeom>
          <a:solidFill>
            <a:schemeClr val="bg1"/>
          </a:solidFill>
          <a:ln w="158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7FFD8A-CB9F-46C5-B167-1827639C4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48148"/>
            <a:ext cx="8686800" cy="914400"/>
          </a:xfrm>
          <a:solidFill>
            <a:schemeClr val="bg1"/>
          </a:solidFill>
        </p:spPr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  <a:latin typeface="+mn-lt"/>
              </a:rPr>
              <a:t>Valutazione</a:t>
            </a:r>
            <a:r>
              <a:rPr lang="it-IT" altLang="it-IT" sz="3600" b="1" dirty="0">
                <a:latin typeface="Verdana" panose="020B0604030504040204" pitchFamily="34" charset="0"/>
              </a:rPr>
              <a:t> </a:t>
            </a:r>
            <a:endParaRPr lang="it-IT" altLang="it-IT" sz="36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470EB9C3-15D6-4852-9582-DB404D13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727201"/>
            <a:ext cx="5302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/>
              <a:t>Per </a:t>
            </a:r>
            <a:r>
              <a:rPr lang="it-IT" altLang="it-IT" sz="2400" b="1"/>
              <a:t>classificare</a:t>
            </a:r>
            <a:r>
              <a:rPr lang="it-IT" altLang="it-IT" sz="2400"/>
              <a:t> le prestazioni degli alunni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41EF80F2-95A0-4165-89C4-E9FF4BA09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2819400" cy="1244600"/>
          </a:xfrm>
          <a:prstGeom prst="rect">
            <a:avLst/>
          </a:prstGeom>
          <a:solidFill>
            <a:schemeClr val="bg2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 dirty="0">
                <a:latin typeface="Verdana Ref" pitchFamily="34" charset="0"/>
              </a:rPr>
              <a:t>PRESTAZIONE DEL SINGOLO</a:t>
            </a:r>
          </a:p>
          <a:p>
            <a:pPr algn="ctr"/>
            <a:r>
              <a:rPr lang="it-IT" altLang="it-IT" sz="2400" b="1" dirty="0">
                <a:latin typeface="Verdana Ref" pitchFamily="34" charset="0"/>
              </a:rPr>
              <a:t>ALUNNO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52795465-2655-4052-B1DF-2F78A89F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819400"/>
            <a:ext cx="2819400" cy="1244600"/>
          </a:xfrm>
          <a:prstGeom prst="rect">
            <a:avLst/>
          </a:prstGeom>
          <a:solidFill>
            <a:srgbClr val="FFCC00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 dirty="0">
                <a:latin typeface="Verdana Ref" pitchFamily="34" charset="0"/>
              </a:rPr>
              <a:t>PRESTAZIONE NORMALIZZATA DEL </a:t>
            </a:r>
            <a:r>
              <a:rPr lang="it-IT" altLang="it-IT" sz="2400" b="1" dirty="0">
                <a:latin typeface="Verdana Ref" pitchFamily="34" charset="0"/>
              </a:rPr>
              <a:t>GRUPPO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238A3D7F-8FFE-4303-8224-D4DCB23F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004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b="1" dirty="0">
                <a:solidFill>
                  <a:schemeClr val="accent2"/>
                </a:solidFill>
                <a:latin typeface="Verdana Ref" pitchFamily="34" charset="0"/>
              </a:rPr>
              <a:t>C O N F R O N T O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3448DDDF-D701-4E61-B1CB-50B8BECE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49452"/>
            <a:ext cx="8170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 dirty="0"/>
              <a:t>I risultati finali di ciascun alunno</a:t>
            </a:r>
          </a:p>
          <a:p>
            <a:pPr algn="ctr"/>
            <a:r>
              <a:rPr lang="it-IT" altLang="it-IT" sz="2400" dirty="0"/>
              <a:t>sono collocati </a:t>
            </a:r>
            <a:r>
              <a:rPr lang="it-IT" altLang="it-IT" sz="2400" b="1" dirty="0"/>
              <a:t>rispetto al gruppo</a:t>
            </a:r>
            <a:r>
              <a:rPr lang="it-IT" altLang="it-IT" sz="2400" dirty="0"/>
              <a:t> di riferimento</a:t>
            </a:r>
            <a:r>
              <a:rPr lang="it-IT" altLang="it-IT" sz="16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18448" name="Picture 16" descr="Alunno">
            <a:extLst>
              <a:ext uri="{FF2B5EF4-FFF2-40B4-BE49-F238E27FC236}">
                <a16:creationId xmlns:a16="http://schemas.microsoft.com/office/drawing/2014/main" id="{A40E4A2A-44F1-4046-8291-F5691391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1"/>
            <a:ext cx="838200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Display">
            <a:hlinkClick r:id="rId4"/>
            <a:extLst>
              <a:ext uri="{FF2B5EF4-FFF2-40B4-BE49-F238E27FC236}">
                <a16:creationId xmlns:a16="http://schemas.microsoft.com/office/drawing/2014/main" id="{7676D30F-4BC0-4F34-9E33-FD8A000D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4114800"/>
            <a:ext cx="16081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308592DE-17D4-4811-9BDB-CA461A6065BC}"/>
              </a:ext>
            </a:extLst>
          </p:cNvPr>
          <p:cNvGrpSpPr/>
          <p:nvPr/>
        </p:nvGrpSpPr>
        <p:grpSpPr>
          <a:xfrm>
            <a:off x="8049837" y="778983"/>
            <a:ext cx="2476500" cy="892800"/>
            <a:chOff x="2540" y="1390709"/>
            <a:chExt cx="2476500" cy="892800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31FEEC08-AED4-4324-99C0-93068C85491F}"/>
                </a:ext>
              </a:extLst>
            </p:cNvPr>
            <p:cNvSpPr/>
            <p:nvPr/>
          </p:nvSpPr>
          <p:spPr>
            <a:xfrm>
              <a:off x="2540" y="1390709"/>
              <a:ext cx="2476500" cy="8928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801BF53-9840-4CE4-ADB0-559F81F078DB}"/>
                </a:ext>
              </a:extLst>
            </p:cNvPr>
            <p:cNvSpPr txBox="1"/>
            <p:nvPr/>
          </p:nvSpPr>
          <p:spPr>
            <a:xfrm>
              <a:off x="2540" y="1390709"/>
              <a:ext cx="2476500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125984" rIns="220472" bIns="125984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100" b="1" kern="1200" dirty="0"/>
                <a:t>Normativa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2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20EF5F88-E039-4EF5-812F-4C7D8B0CF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944999"/>
            <a:ext cx="9144000" cy="914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FF0000"/>
                </a:solidFill>
                <a:latin typeface="+mn-lt"/>
              </a:rPr>
              <a:t>Valutazione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86DF2D0A-C7DA-4068-9E72-BFDFF750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526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dirty="0"/>
              <a:t>Per valorizzare il </a:t>
            </a:r>
            <a:r>
              <a:rPr lang="it-IT" altLang="it-IT" sz="2400" b="1" dirty="0"/>
              <a:t>progresso del singolo</a:t>
            </a:r>
            <a:r>
              <a:rPr lang="it-IT" altLang="it-IT" sz="2400" dirty="0"/>
              <a:t> alunno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915EDC8E-C310-4966-B775-138D1608E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45141"/>
            <a:ext cx="2459182" cy="1200329"/>
          </a:xfrm>
          <a:prstGeom prst="rect">
            <a:avLst/>
          </a:prstGeom>
          <a:solidFill>
            <a:srgbClr val="FF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>
                <a:latin typeface="Verdana Ref" pitchFamily="34" charset="0"/>
              </a:rPr>
              <a:t>SITUAZIONE </a:t>
            </a:r>
            <a:r>
              <a:rPr lang="it-IT" altLang="it-IT" sz="2400" b="1" dirty="0">
                <a:latin typeface="Verdana Ref" pitchFamily="34" charset="0"/>
              </a:rPr>
              <a:t>INIZIALE</a:t>
            </a:r>
            <a:r>
              <a:rPr lang="it-IT" altLang="it-IT" sz="2400" dirty="0">
                <a:latin typeface="Verdana Ref" pitchFamily="34" charset="0"/>
              </a:rPr>
              <a:t> </a:t>
            </a:r>
            <a:r>
              <a:rPr lang="it-IT" altLang="it-IT" sz="2400" dirty="0" smtClean="0">
                <a:latin typeface="Verdana Ref" pitchFamily="34" charset="0"/>
              </a:rPr>
              <a:t>DELL’ALUNNO</a:t>
            </a:r>
            <a:endParaRPr lang="it-IT" altLang="it-IT" sz="2400" dirty="0">
              <a:latin typeface="Verdana Ref" pitchFamily="34" charset="0"/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6C26C0BF-3620-4B42-B82E-5955681CB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597726"/>
            <a:ext cx="2819400" cy="1200329"/>
          </a:xfrm>
          <a:prstGeom prst="rect">
            <a:avLst/>
          </a:prstGeom>
          <a:solidFill>
            <a:srgbClr val="FF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 dirty="0">
                <a:latin typeface="Verdana Ref" pitchFamily="34" charset="0"/>
              </a:rPr>
              <a:t>SITUAZIONE </a:t>
            </a:r>
            <a:r>
              <a:rPr lang="it-IT" altLang="it-IT" sz="2400" b="1" dirty="0">
                <a:latin typeface="Verdana Ref" pitchFamily="34" charset="0"/>
              </a:rPr>
              <a:t>FINALE</a:t>
            </a:r>
            <a:r>
              <a:rPr lang="it-IT" altLang="it-IT" sz="2400" dirty="0">
                <a:latin typeface="Verdana Ref" pitchFamily="34" charset="0"/>
              </a:rPr>
              <a:t> </a:t>
            </a:r>
            <a:r>
              <a:rPr lang="it-IT" altLang="it-IT" sz="2400" dirty="0" smtClean="0">
                <a:latin typeface="Verdana Ref" pitchFamily="34" charset="0"/>
              </a:rPr>
              <a:t>DELL’ALUNNO</a:t>
            </a:r>
            <a:endParaRPr lang="it-IT" altLang="it-IT" sz="2400" dirty="0">
              <a:latin typeface="Verdana Ref" pitchFamily="34" charset="0"/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4C3BBAD6-08D4-487F-934A-2B46C7DAB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468814"/>
            <a:ext cx="3352800" cy="338554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CC">
                  <a:gamma/>
                  <a:tint val="0"/>
                  <a:invGamma/>
                </a:srgbClr>
              </a:gs>
              <a:gs pos="100000">
                <a:srgbClr val="FFFFCC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1600">
                <a:latin typeface="Verdana Ref" pitchFamily="34" charset="0"/>
              </a:rPr>
              <a:t>PROGRESSO ALUNNO </a:t>
            </a:r>
            <a:r>
              <a:rPr lang="it-IT" altLang="it-IT" sz="1600" b="1">
                <a:latin typeface="Verdana Ref" pitchFamily="34" charset="0"/>
              </a:rPr>
              <a:t>B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32493D61-7BAA-4EEC-9C70-0EE6803B9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38601"/>
            <a:ext cx="3352800" cy="338554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CC">
                  <a:gamma/>
                  <a:tint val="0"/>
                  <a:invGamma/>
                </a:srgbClr>
              </a:gs>
              <a:gs pos="100000">
                <a:srgbClr val="FFFFCC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1600">
                <a:latin typeface="Verdana Ref" pitchFamily="34" charset="0"/>
              </a:rPr>
              <a:t>PROGRESSO ALUNNO </a:t>
            </a:r>
            <a:r>
              <a:rPr lang="it-IT" altLang="it-IT" sz="1600" b="1">
                <a:latin typeface="Verdana Ref" pitchFamily="34" charset="0"/>
              </a:rPr>
              <a:t>A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A0763A5E-E437-465B-A301-2088C3451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926014"/>
            <a:ext cx="4191000" cy="338554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CC">
                  <a:gamma/>
                  <a:tint val="0"/>
                  <a:invGamma/>
                </a:srgbClr>
              </a:gs>
              <a:gs pos="100000">
                <a:srgbClr val="FFFFCC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1600">
                <a:latin typeface="Verdana Ref" pitchFamily="34" charset="0"/>
              </a:rPr>
              <a:t>PROGRESSO ALUNNO </a:t>
            </a:r>
            <a:r>
              <a:rPr lang="it-IT" altLang="it-IT" sz="1600" b="1">
                <a:latin typeface="Verdana Ref" pitchFamily="34" charset="0"/>
              </a:rPr>
              <a:t>C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9AAA5CCE-B965-4F90-9D03-9E977552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83214"/>
            <a:ext cx="2895600" cy="338554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CC">
                  <a:gamma/>
                  <a:tint val="0"/>
                  <a:invGamma/>
                </a:srgbClr>
              </a:gs>
              <a:gs pos="100000">
                <a:srgbClr val="FFFFCC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1600">
                <a:latin typeface="Verdana Ref" pitchFamily="34" charset="0"/>
              </a:rPr>
              <a:t>PROGRESSO ALUNNO </a:t>
            </a:r>
            <a:r>
              <a:rPr lang="it-IT" altLang="it-IT" sz="1600" b="1">
                <a:latin typeface="Verdana Ref" pitchFamily="34" charset="0"/>
              </a:rPr>
              <a:t>D</a:t>
            </a:r>
          </a:p>
        </p:txBody>
      </p:sp>
      <p:sp>
        <p:nvSpPr>
          <p:cNvPr id="20493" name="AutoShape 13">
            <a:extLst>
              <a:ext uri="{FF2B5EF4-FFF2-40B4-BE49-F238E27FC236}">
                <a16:creationId xmlns:a16="http://schemas.microsoft.com/office/drawing/2014/main" id="{3391461F-0DB2-4E5B-AA42-1676D20A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505" y="2791685"/>
            <a:ext cx="2819400" cy="609600"/>
          </a:xfrm>
          <a:prstGeom prst="leftRightArrow">
            <a:avLst>
              <a:gd name="adj1" fmla="val 50000"/>
              <a:gd name="adj2" fmla="val 92500"/>
            </a:avLst>
          </a:prstGeom>
          <a:solidFill>
            <a:schemeClr val="bg1"/>
          </a:solidFill>
          <a:ln w="158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352D8395-81A1-4D4C-9269-CE6185843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95794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b="1" dirty="0">
                <a:solidFill>
                  <a:schemeClr val="accent2"/>
                </a:solidFill>
                <a:latin typeface="Verdana Ref" pitchFamily="34" charset="0"/>
              </a:rPr>
              <a:t>C O N F R O N T O</a:t>
            </a:r>
          </a:p>
        </p:txBody>
      </p:sp>
      <p:pic>
        <p:nvPicPr>
          <p:cNvPr id="20495" name="Picture 15" descr="Alunno">
            <a:extLst>
              <a:ext uri="{FF2B5EF4-FFF2-40B4-BE49-F238E27FC236}">
                <a16:creationId xmlns:a16="http://schemas.microsoft.com/office/drawing/2014/main" id="{EE5F660F-0EFE-4E27-BA82-0780D4B0A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1"/>
            <a:ext cx="838200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92780163-070C-48D3-BC70-01D76571A85E}"/>
              </a:ext>
            </a:extLst>
          </p:cNvPr>
          <p:cNvGrpSpPr/>
          <p:nvPr/>
        </p:nvGrpSpPr>
        <p:grpSpPr>
          <a:xfrm>
            <a:off x="8001000" y="878771"/>
            <a:ext cx="2476500" cy="892800"/>
            <a:chOff x="2825750" y="1390709"/>
            <a:chExt cx="2476500" cy="892800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A50AEDC-F2E0-4CA5-AC20-C3EB2A315397}"/>
                </a:ext>
              </a:extLst>
            </p:cNvPr>
            <p:cNvSpPr/>
            <p:nvPr/>
          </p:nvSpPr>
          <p:spPr>
            <a:xfrm>
              <a:off x="2825750" y="1390709"/>
              <a:ext cx="2476500" cy="892800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DED9770-1E02-4F86-AFB7-1898A5DB48C5}"/>
                </a:ext>
              </a:extLst>
            </p:cNvPr>
            <p:cNvSpPr txBox="1"/>
            <p:nvPr/>
          </p:nvSpPr>
          <p:spPr>
            <a:xfrm>
              <a:off x="2825750" y="1390709"/>
              <a:ext cx="2476500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125984" rIns="220472" bIns="125984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100" b="1" kern="1200" dirty="0" err="1"/>
                <a:t>Ipsativa</a:t>
              </a:r>
              <a:endParaRPr lang="it-IT" sz="31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8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2395C18-9CE7-4F14-A8F9-E18E52B8D025}"/>
              </a:ext>
            </a:extLst>
          </p:cNvPr>
          <p:cNvSpPr/>
          <p:nvPr/>
        </p:nvSpPr>
        <p:spPr>
          <a:xfrm>
            <a:off x="1524000" y="322414"/>
            <a:ext cx="9144000" cy="102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/>
              <a:t>Corso </a:t>
            </a:r>
            <a:r>
              <a:rPr lang="it-IT" sz="2000" b="1" i="1" dirty="0"/>
              <a:t>di formazione per Insegnanti di Religione Cattolica Scuola dell’Infanzia e Primaria</a:t>
            </a:r>
            <a:r>
              <a:rPr lang="it-IT" sz="2000" b="1" dirty="0"/>
              <a:t> </a:t>
            </a:r>
            <a:endParaRPr lang="it-IT" sz="2000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Sabato 1 febbraio 2020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A12733A-1A33-4313-BF44-7CFB089611B8}"/>
              </a:ext>
            </a:extLst>
          </p:cNvPr>
          <p:cNvSpPr txBox="1"/>
          <p:nvPr/>
        </p:nvSpPr>
        <p:spPr>
          <a:xfrm>
            <a:off x="4828771" y="5903893"/>
            <a:ext cx="3165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/>
              <a:t>Cristina Carnevale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400C650-C8D8-404B-9604-DEC24B22B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4" y="1560445"/>
            <a:ext cx="7550726" cy="38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2F63BC-6AA6-4BFA-BC81-DA482C715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605800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FF0000"/>
                </a:solidFill>
                <a:latin typeface="+mn-lt"/>
              </a:rPr>
              <a:t>Valutazione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4298500-7DE5-4C0F-AD4D-A18F55312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0"/>
            <a:ext cx="937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dirty="0"/>
              <a:t>Per valutare rispetto al </a:t>
            </a:r>
            <a:r>
              <a:rPr lang="it-IT" altLang="it-IT" sz="2400" b="1" dirty="0"/>
              <a:t>criterio atteso </a:t>
            </a:r>
            <a:r>
              <a:rPr lang="it-IT" altLang="it-IT" sz="2400" b="1" dirty="0">
                <a:solidFill>
                  <a:srgbClr val="FF0000"/>
                </a:solidFill>
              </a:rPr>
              <a:t>(competenze)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ACFB8305-6144-49A3-B0E1-C00DEFAAC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62201"/>
            <a:ext cx="2819400" cy="2246769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b="1" dirty="0">
                <a:latin typeface="Verdana Ref" pitchFamily="34" charset="0"/>
              </a:rPr>
              <a:t>RISULTATI DI APPRENDIMENTO</a:t>
            </a:r>
            <a:r>
              <a:rPr lang="it-IT" altLang="it-IT" sz="2000" dirty="0">
                <a:latin typeface="Verdana Ref" pitchFamily="34" charset="0"/>
              </a:rPr>
              <a:t> </a:t>
            </a:r>
          </a:p>
          <a:p>
            <a:r>
              <a:rPr lang="it-IT" altLang="it-IT" sz="2000" dirty="0">
                <a:latin typeface="Verdana Ref" pitchFamily="34" charset="0"/>
              </a:rPr>
              <a:t>concepiti come </a:t>
            </a:r>
            <a:r>
              <a:rPr lang="it-IT" altLang="it-IT" sz="2000" b="1" dirty="0">
                <a:solidFill>
                  <a:srgbClr val="CC0000"/>
                </a:solidFill>
              </a:rPr>
              <a:t>Conoscenza </a:t>
            </a:r>
          </a:p>
          <a:p>
            <a:r>
              <a:rPr lang="it-IT" altLang="it-IT" sz="2000" b="1" dirty="0">
                <a:solidFill>
                  <a:srgbClr val="CC0000"/>
                </a:solidFill>
              </a:rPr>
              <a:t>Abilità</a:t>
            </a:r>
          </a:p>
          <a:p>
            <a:r>
              <a:rPr lang="it-IT" altLang="it-IT" sz="2000" b="1" dirty="0">
                <a:solidFill>
                  <a:srgbClr val="CC0000"/>
                </a:solidFill>
              </a:rPr>
              <a:t>Competenza</a:t>
            </a:r>
          </a:p>
          <a:p>
            <a:r>
              <a:rPr lang="it-IT" altLang="it-IT" sz="2000" b="1" dirty="0">
                <a:solidFill>
                  <a:srgbClr val="CC0000"/>
                </a:solidFill>
              </a:rPr>
              <a:t>Padronanza</a:t>
            </a:r>
            <a:endParaRPr lang="it-IT" altLang="it-IT" sz="1600" b="1" dirty="0">
              <a:solidFill>
                <a:srgbClr val="CC0000"/>
              </a:solidFill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CDC0FB46-746E-4D96-B73E-AE3CEDBBA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62200"/>
            <a:ext cx="2819400" cy="2246769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b="1" dirty="0">
                <a:latin typeface="Verdana Ref" pitchFamily="34" charset="0"/>
              </a:rPr>
              <a:t>CRITERI PREDETERMINATI</a:t>
            </a:r>
          </a:p>
          <a:p>
            <a:r>
              <a:rPr lang="it-IT" altLang="it-IT" sz="2000" dirty="0">
                <a:latin typeface="Verdana Ref" pitchFamily="34" charset="0"/>
              </a:rPr>
              <a:t>concepiti come</a:t>
            </a:r>
          </a:p>
          <a:p>
            <a:r>
              <a:rPr lang="it-IT" altLang="it-IT" sz="2000" b="1" dirty="0">
                <a:solidFill>
                  <a:srgbClr val="CC0000"/>
                </a:solidFill>
              </a:rPr>
              <a:t>Obiettivo</a:t>
            </a:r>
          </a:p>
          <a:p>
            <a:r>
              <a:rPr lang="it-IT" altLang="it-IT" sz="2000" b="1" dirty="0">
                <a:solidFill>
                  <a:srgbClr val="CC0000"/>
                </a:solidFill>
              </a:rPr>
              <a:t>Risultato atteso</a:t>
            </a:r>
          </a:p>
          <a:p>
            <a:r>
              <a:rPr lang="it-IT" altLang="it-IT" sz="2000" b="1" dirty="0">
                <a:solidFill>
                  <a:srgbClr val="CC0000"/>
                </a:solidFill>
              </a:rPr>
              <a:t>Traguardo</a:t>
            </a:r>
          </a:p>
          <a:p>
            <a:r>
              <a:rPr lang="it-IT" altLang="it-IT" sz="2000" b="1" dirty="0">
                <a:solidFill>
                  <a:srgbClr val="CC0000"/>
                </a:solidFill>
              </a:rPr>
              <a:t>Output-rendimento</a:t>
            </a:r>
            <a:endParaRPr lang="it-IT" altLang="it-IT" sz="1600" b="1" dirty="0">
              <a:solidFill>
                <a:srgbClr val="CC0000"/>
              </a:solidFill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4054996-09AD-44B1-98E5-FEBC7ABA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363" y="5334000"/>
            <a:ext cx="4885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sz="2400" dirty="0"/>
              <a:t>Le competenze–criterio determinano </a:t>
            </a:r>
          </a:p>
          <a:p>
            <a:pPr algn="ctr"/>
            <a:r>
              <a:rPr lang="it-IT" altLang="it-IT" sz="2400" dirty="0"/>
              <a:t>il </a:t>
            </a:r>
            <a:r>
              <a:rPr lang="it-IT" altLang="it-IT" sz="2400" b="1" dirty="0">
                <a:solidFill>
                  <a:srgbClr val="FF0000"/>
                </a:solidFill>
              </a:rPr>
              <a:t>profilo formativo in uscita</a:t>
            </a:r>
            <a:endParaRPr lang="it-IT" altLang="it-IT" sz="2400" dirty="0">
              <a:solidFill>
                <a:srgbClr val="FF0000"/>
              </a:solidFill>
            </a:endParaRPr>
          </a:p>
          <a:p>
            <a:pPr algn="ctr"/>
            <a:endParaRPr lang="it-IT" altLang="it-IT" sz="1600" dirty="0">
              <a:solidFill>
                <a:schemeClr val="accent2"/>
              </a:solidFill>
            </a:endParaRPr>
          </a:p>
        </p:txBody>
      </p:sp>
      <p:sp>
        <p:nvSpPr>
          <p:cNvPr id="22539" name="AutoShape 11">
            <a:extLst>
              <a:ext uri="{FF2B5EF4-FFF2-40B4-BE49-F238E27FC236}">
                <a16:creationId xmlns:a16="http://schemas.microsoft.com/office/drawing/2014/main" id="{F04EDDB2-9A7F-466F-8A5D-0BC8A620C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08400"/>
            <a:ext cx="4800600" cy="1981200"/>
          </a:xfrm>
          <a:prstGeom prst="chevron">
            <a:avLst>
              <a:gd name="adj" fmla="val 6057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40" name="AutoShape 12">
            <a:extLst>
              <a:ext uri="{FF2B5EF4-FFF2-40B4-BE49-F238E27FC236}">
                <a16:creationId xmlns:a16="http://schemas.microsoft.com/office/drawing/2014/main" id="{22CE41A4-A848-43BB-85BF-F66670E235E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867400" y="3708400"/>
            <a:ext cx="4800600" cy="1981200"/>
          </a:xfrm>
          <a:prstGeom prst="chevron">
            <a:avLst>
              <a:gd name="adj" fmla="val 6057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41" name="AutoShape 13">
            <a:extLst>
              <a:ext uri="{FF2B5EF4-FFF2-40B4-BE49-F238E27FC236}">
                <a16:creationId xmlns:a16="http://schemas.microsoft.com/office/drawing/2014/main" id="{2A50F99A-9B09-46F0-AAA6-3434E0032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743200"/>
            <a:ext cx="2819400" cy="609600"/>
          </a:xfrm>
          <a:prstGeom prst="leftRightArrow">
            <a:avLst>
              <a:gd name="adj1" fmla="val 50000"/>
              <a:gd name="adj2" fmla="val 92500"/>
            </a:avLst>
          </a:prstGeom>
          <a:solidFill>
            <a:schemeClr val="bg1"/>
          </a:solidFill>
          <a:ln w="158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C6DB9828-959A-4E5B-AB6D-AB4990B14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8956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b="1">
                <a:solidFill>
                  <a:schemeClr val="accent2"/>
                </a:solidFill>
                <a:latin typeface="Verdana Ref" pitchFamily="34" charset="0"/>
              </a:rPr>
              <a:t>C O N F R O N T O</a:t>
            </a:r>
          </a:p>
        </p:txBody>
      </p:sp>
      <p:pic>
        <p:nvPicPr>
          <p:cNvPr id="22544" name="Picture 16" descr="alunni">
            <a:extLst>
              <a:ext uri="{FF2B5EF4-FFF2-40B4-BE49-F238E27FC236}">
                <a16:creationId xmlns:a16="http://schemas.microsoft.com/office/drawing/2014/main" id="{1DA4F41F-5520-4808-AE52-93A23104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80" y="4699000"/>
            <a:ext cx="2182091" cy="16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DAA2F254-FCDF-41A9-BB1C-E8A4F8B8EDC5}"/>
              </a:ext>
            </a:extLst>
          </p:cNvPr>
          <p:cNvGrpSpPr/>
          <p:nvPr/>
        </p:nvGrpSpPr>
        <p:grpSpPr>
          <a:xfrm>
            <a:off x="7962900" y="605800"/>
            <a:ext cx="2476500" cy="892800"/>
            <a:chOff x="5648960" y="1390709"/>
            <a:chExt cx="2476500" cy="892800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723362B7-8F6D-45AF-9681-FE07A5D69FBB}"/>
                </a:ext>
              </a:extLst>
            </p:cNvPr>
            <p:cNvSpPr/>
            <p:nvPr/>
          </p:nvSpPr>
          <p:spPr>
            <a:xfrm>
              <a:off x="5648960" y="1390709"/>
              <a:ext cx="2476500" cy="8928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CB025FF2-EE4F-421D-818C-177634CAA7DA}"/>
                </a:ext>
              </a:extLst>
            </p:cNvPr>
            <p:cNvSpPr txBox="1"/>
            <p:nvPr/>
          </p:nvSpPr>
          <p:spPr>
            <a:xfrm>
              <a:off x="5648960" y="1390709"/>
              <a:ext cx="2476500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125984" rIns="220472" bIns="125984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100" b="1" kern="1200" dirty="0"/>
                <a:t>Criteriale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3A6EF16-1E8F-4270-A035-98ADDDA95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5400" b="1" dirty="0">
                <a:solidFill>
                  <a:srgbClr val="FF0000"/>
                </a:solidFill>
                <a:latin typeface="+mn-lt"/>
              </a:rPr>
              <a:t>Approccio integrato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52148CF-2725-4F1E-84DF-FA358391E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 dirty="0"/>
          </a:p>
          <a:p>
            <a:r>
              <a:rPr lang="it-IT" altLang="it-IT" sz="4400" dirty="0"/>
              <a:t>per una </a:t>
            </a:r>
            <a:r>
              <a:rPr lang="it-IT" altLang="it-IT" sz="4400" b="1" dirty="0"/>
              <a:t>valutazione autentica</a:t>
            </a:r>
          </a:p>
          <a:p>
            <a:endParaRPr lang="it-IT" altLang="it-IT" sz="4400" b="1" dirty="0"/>
          </a:p>
          <a:p>
            <a:r>
              <a:rPr lang="it-IT" altLang="it-IT" sz="4400" dirty="0"/>
              <a:t>in</a:t>
            </a:r>
            <a:r>
              <a:rPr lang="it-IT" altLang="it-IT" sz="4400" b="1" dirty="0"/>
              <a:t> senso dinamico</a:t>
            </a:r>
          </a:p>
        </p:txBody>
      </p:sp>
    </p:spTree>
    <p:extLst>
      <p:ext uri="{BB962C8B-B14F-4D97-AF65-F5344CB8AC3E}">
        <p14:creationId xmlns:p14="http://schemas.microsoft.com/office/powerpoint/2010/main" val="37395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95E42CB-D508-4544-A163-6CC8803EF25D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smtClean="0">
                <a:solidFill>
                  <a:srgbClr val="FF0000"/>
                </a:solidFill>
                <a:latin typeface="+mn-lt"/>
              </a:rPr>
              <a:t>Ulteriori criteri generali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15290" y="2285999"/>
            <a:ext cx="99614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Valutazione </a:t>
            </a:r>
            <a:r>
              <a:rPr lang="it-IT" sz="2000" b="1" dirty="0"/>
              <a:t>non più considerata come momento finale</a:t>
            </a:r>
            <a:r>
              <a:rPr lang="it-IT" sz="2000" dirty="0"/>
              <a:t> bensì come </a:t>
            </a:r>
            <a:r>
              <a:rPr lang="it-IT" sz="2000" b="1" i="1" dirty="0"/>
              <a:t>feedback continuo  </a:t>
            </a:r>
            <a:r>
              <a:rPr lang="it-IT" sz="2000" b="1" dirty="0"/>
              <a:t>delle varie fasi della progettazione e azione d’aula </a:t>
            </a:r>
            <a:r>
              <a:rPr lang="it-IT" sz="2000" dirty="0"/>
              <a:t>anche rispetto al proprio operato come insegnante </a:t>
            </a:r>
            <a:r>
              <a:rPr lang="it-IT" sz="2000" b="1" dirty="0"/>
              <a:t>(auto-valutazione personale e d’Istituto</a:t>
            </a:r>
            <a:r>
              <a:rPr lang="it-IT" sz="2000" b="1" dirty="0" smtClean="0"/>
              <a:t>) </a:t>
            </a:r>
            <a:r>
              <a:rPr lang="it-IT" sz="2000" dirty="0" smtClean="0"/>
              <a:t>occorre </a:t>
            </a:r>
            <a:r>
              <a:rPr lang="it-IT" sz="2000" b="1" dirty="0"/>
              <a:t>non creare un sistema di </a:t>
            </a:r>
            <a:r>
              <a:rPr lang="it-IT" sz="2000" b="1" dirty="0" err="1"/>
              <a:t>testing</a:t>
            </a:r>
            <a:r>
              <a:rPr lang="it-IT" sz="2000" b="1" dirty="0"/>
              <a:t> chiuso rigido e avvertito come “gerarchico”</a:t>
            </a:r>
            <a:r>
              <a:rPr lang="it-IT" sz="2000" dirty="0"/>
              <a:t>, è</a:t>
            </a:r>
            <a:r>
              <a:rPr lang="it-IT" sz="2000" b="1" dirty="0"/>
              <a:t> </a:t>
            </a:r>
            <a:r>
              <a:rPr lang="it-IT" sz="2000" dirty="0"/>
              <a:t>importante</a:t>
            </a:r>
            <a:r>
              <a:rPr lang="it-IT" sz="2000" b="1" dirty="0"/>
              <a:t> non dare rilevo solo al risultato, </a:t>
            </a:r>
            <a:r>
              <a:rPr lang="it-IT" sz="2000" dirty="0"/>
              <a:t>ma</a:t>
            </a:r>
            <a:r>
              <a:rPr lang="it-IT" sz="2000" b="1" dirty="0"/>
              <a:t> monitorare il processo </a:t>
            </a:r>
            <a:r>
              <a:rPr lang="it-IT" sz="2000" dirty="0"/>
              <a:t>in rispondenza alle diverse situazioni di ogni alunno (itinerario formativo personale, progressi personali</a:t>
            </a:r>
            <a:r>
              <a:rPr lang="it-IT" sz="2000" dirty="0" smtClean="0"/>
              <a:t>) </a:t>
            </a:r>
            <a:r>
              <a:rPr lang="it-IT" sz="2000" b="1" dirty="0" smtClean="0">
                <a:solidFill>
                  <a:srgbClr val="FF0000"/>
                </a:solidFill>
              </a:rPr>
              <a:t>la </a:t>
            </a:r>
            <a:r>
              <a:rPr lang="it-IT" sz="2000" b="1" dirty="0">
                <a:solidFill>
                  <a:srgbClr val="FF0000"/>
                </a:solidFill>
              </a:rPr>
              <a:t>valutazione è soprattutto un atto positivo</a:t>
            </a:r>
            <a:r>
              <a:rPr lang="it-IT" sz="2000" dirty="0"/>
              <a:t>: valutare è </a:t>
            </a:r>
            <a:r>
              <a:rPr lang="it-IT" sz="2000" b="1" dirty="0"/>
              <a:t>“dare valore”</a:t>
            </a:r>
            <a:r>
              <a:rPr lang="it-IT" sz="2000" dirty="0"/>
              <a:t> alla persona dell’alunno, cioè riconoscere, valorizzare i passi fatti, i progressi conseguiti, </a:t>
            </a:r>
            <a:r>
              <a:rPr lang="it-IT" sz="2000" b="1" dirty="0"/>
              <a:t>in senso dinamico</a:t>
            </a:r>
            <a:r>
              <a:rPr lang="it-IT" sz="2000" dirty="0"/>
              <a:t>, valorizzarli indicando le aree di sviluppo per un possibile miglioramento rispetto al profilo formativo atteso in uscita</a:t>
            </a:r>
          </a:p>
        </p:txBody>
      </p:sp>
    </p:spTree>
    <p:extLst>
      <p:ext uri="{BB962C8B-B14F-4D97-AF65-F5344CB8AC3E}">
        <p14:creationId xmlns:p14="http://schemas.microsoft.com/office/powerpoint/2010/main" val="10888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0ACB8A-08D4-4FC6-8E30-F2AA458B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2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La valutazione nell’IRC</a:t>
            </a:r>
            <a:br>
              <a:rPr lang="it-IT" b="1" dirty="0">
                <a:solidFill>
                  <a:srgbClr val="FF0000"/>
                </a:solidFill>
                <a:latin typeface="+mn-lt"/>
              </a:rPr>
            </a:br>
            <a:r>
              <a:rPr lang="it-IT" b="1" dirty="0">
                <a:solidFill>
                  <a:srgbClr val="FF0000"/>
                </a:solidFill>
                <a:latin typeface="+mn-lt"/>
              </a:rPr>
              <a:t>richiede una delicatezza particolare …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7D43F5-C175-4834-917D-E96229F03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400"/>
            <a:ext cx="10515600" cy="1625600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/>
              <a:t>Cosa valutiamo?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92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1CED18-BD0E-4D4F-9D69-7A9F37C4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Gli apprendimenti legati all’IRC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6AFD81C-DADE-428A-866C-4710EAC83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/>
              <a:t>non riguardano la valutazione di un’adesione di fede</a:t>
            </a:r>
            <a:r>
              <a:rPr lang="it-IT" dirty="0"/>
              <a:t>, ma solo la conoscenza dei contenuti della religione cattolica aperta al confronto con le altre tradizioni religiose ed altri sistemi di pensiero</a:t>
            </a:r>
          </a:p>
          <a:p>
            <a:r>
              <a:rPr lang="it-IT" b="1" dirty="0"/>
              <a:t>non verificano le scelte morali dell’alunno</a:t>
            </a:r>
            <a:r>
              <a:rPr lang="it-IT" dirty="0"/>
              <a:t>, ma solo in che modo egli faccia risorsa degli elementi dell’etica cristiana per un ampliamento dei propri criteri di scelta libera e di azione personale responsabile</a:t>
            </a:r>
          </a:p>
          <a:p>
            <a:r>
              <a:rPr lang="it-IT" b="1" dirty="0"/>
              <a:t>non sono solo un arido accumulo di nozioni e informazioni</a:t>
            </a:r>
            <a:r>
              <a:rPr lang="it-IT" dirty="0"/>
              <a:t>, bensì costituiscono la base-opportunità di una maturazione interiore profonda per un autentico guadagno di vita e di senso grazie alla competenza in ambito religioso a favore dello sviluppo di una fondamentale competenza </a:t>
            </a:r>
            <a:r>
              <a:rPr lang="it-IT" dirty="0" err="1"/>
              <a:t>ermenenutico</a:t>
            </a:r>
            <a:r>
              <a:rPr lang="it-IT" dirty="0"/>
              <a:t>-esistenziale, competenza che può aiutare gli alunni ad affrontare e gestire diverse situazioni nelle loro vite</a:t>
            </a:r>
          </a:p>
        </p:txBody>
      </p:sp>
    </p:spTree>
    <p:extLst>
      <p:ext uri="{BB962C8B-B14F-4D97-AF65-F5344CB8AC3E}">
        <p14:creationId xmlns:p14="http://schemas.microsoft.com/office/powerpoint/2010/main" val="30849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68482-4419-473C-B493-80A2B065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La competenza religiosa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BC4721-A0A9-4100-ACDA-032F4F2A4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altLang="it-IT" dirty="0"/>
              <a:t>Percorsi scolastici limitati ad </a:t>
            </a:r>
            <a:r>
              <a:rPr lang="it-IT" altLang="it-IT" b="1" dirty="0"/>
              <a:t>acquisizioni storico-culturali</a:t>
            </a:r>
            <a:r>
              <a:rPr lang="it-IT" altLang="it-IT" dirty="0"/>
              <a:t> non sono ancora competenza religiosa</a:t>
            </a:r>
          </a:p>
          <a:p>
            <a:r>
              <a:rPr lang="it-IT" altLang="it-IT" b="1" dirty="0"/>
              <a:t>La competenza religiosa si apre alla valorizzazione dell’esperienza simbolica</a:t>
            </a:r>
            <a:endParaRPr lang="it-IT" altLang="it-IT" dirty="0"/>
          </a:p>
          <a:p>
            <a:r>
              <a:rPr lang="it-IT" dirty="0"/>
              <a:t>La competenza religiosa consiste in particolar modo nella competenza del </a:t>
            </a:r>
            <a:r>
              <a:rPr lang="it-IT" b="1" dirty="0"/>
              <a:t>linguaggio religioso</a:t>
            </a:r>
          </a:p>
          <a:p>
            <a:r>
              <a:rPr lang="it-IT" dirty="0"/>
              <a:t>Il linguaggio religioso educa ad </a:t>
            </a:r>
            <a:r>
              <a:rPr lang="it-IT" b="1" dirty="0"/>
              <a:t>un peculiare sguardo sulla realtà </a:t>
            </a:r>
            <a:r>
              <a:rPr lang="it-IT" dirty="0"/>
              <a:t>(competenza ermeneutica della realtà)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46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02D6D-CAA8-4F99-BB65-21873984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Nell’attuale “scuola delle competenze”…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4CAA6E-FB5D-46F4-8A4C-C8D000E6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ampia è la riflessione riguardo alla </a:t>
            </a:r>
            <a:r>
              <a:rPr lang="it-IT" b="1" dirty="0"/>
              <a:t>valutazione</a:t>
            </a:r>
          </a:p>
          <a:p>
            <a:r>
              <a:rPr lang="it-IT" dirty="0"/>
              <a:t>e ancora più complessa è la </a:t>
            </a:r>
            <a:r>
              <a:rPr lang="it-IT" b="1" dirty="0"/>
              <a:t>questione della valutazione nell’IRC</a:t>
            </a:r>
            <a:r>
              <a:rPr lang="it-IT" dirty="0"/>
              <a:t>….</a:t>
            </a:r>
          </a:p>
          <a:p>
            <a:r>
              <a:rPr lang="it-IT" dirty="0"/>
              <a:t>… richiede delle particolari cautele …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0AB7E1-E270-462A-84C6-45976AC92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22160"/>
            <a:ext cx="5310756" cy="27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1B9AADF-EBB8-44F9-B06E-FD494C85A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1049974"/>
            <a:ext cx="8686800" cy="1139825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FF0000"/>
                </a:solidFill>
                <a:latin typeface="+mn-lt"/>
              </a:rPr>
              <a:t>Criteri generali di valutazione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A4D9FA5-718A-495C-BD5F-61D78EF3D5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 dirty="0"/>
          </a:p>
          <a:p>
            <a:r>
              <a:rPr lang="it-IT" dirty="0"/>
              <a:t>possiamo qui richiamare alcuni </a:t>
            </a:r>
            <a:r>
              <a:rPr lang="it-IT" b="1" dirty="0"/>
              <a:t>criteri base</a:t>
            </a:r>
            <a:r>
              <a:rPr lang="it-IT" dirty="0"/>
              <a:t>…</a:t>
            </a:r>
          </a:p>
          <a:p>
            <a:r>
              <a:rPr lang="it-IT" b="1" dirty="0"/>
              <a:t>fasi</a:t>
            </a:r>
            <a:r>
              <a:rPr lang="it-IT" dirty="0"/>
              <a:t>, </a:t>
            </a:r>
            <a:r>
              <a:rPr lang="it-IT" b="1" dirty="0"/>
              <a:t>tipologie</a:t>
            </a:r>
            <a:r>
              <a:rPr lang="it-IT" dirty="0"/>
              <a:t> di valutazione</a:t>
            </a:r>
          </a:p>
          <a:p>
            <a:r>
              <a:rPr lang="it-IT" dirty="0"/>
              <a:t>di cui l’insegnante di religione, al pari di ogni altro insegnante, non può non tener conto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6027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BBA0E-D568-4EFC-9E22-40B341ED04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7250" y="2808288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La valutazione è sempre legata al modello progettuale adottato </a:t>
            </a:r>
          </a:p>
        </p:txBody>
      </p:sp>
    </p:spTree>
    <p:extLst>
      <p:ext uri="{BB962C8B-B14F-4D97-AF65-F5344CB8AC3E}">
        <p14:creationId xmlns:p14="http://schemas.microsoft.com/office/powerpoint/2010/main" val="344846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E3B6EE4-E581-45CF-82C4-115D462BAB1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00163" y="2858462"/>
            <a:ext cx="99202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Progettare per obiettivi</a:t>
            </a:r>
            <a:endParaRPr lang="it-IT" altLang="it-IT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4E877087-D76E-4C96-B775-C427B2D7E83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9414" y="651157"/>
          <a:ext cx="8436877" cy="5530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magine" r:id="rId4" imgW="2804760" imgH="2101320" progId="Word.Picture.8">
                  <p:embed/>
                </p:oleObj>
              </mc:Choice>
              <mc:Fallback>
                <p:oleObj name="Immagine" r:id="rId4" imgW="2804760" imgH="2101320" progId="Word.Picture.8">
                  <p:embed/>
                  <p:pic>
                    <p:nvPicPr>
                      <p:cNvPr id="5123" name="Object 3">
                        <a:extLst>
                          <a:ext uri="{FF2B5EF4-FFF2-40B4-BE49-F238E27FC236}">
                            <a16:creationId xmlns:a16="http://schemas.microsoft.com/office/drawing/2014/main" id="{4E877087-D76E-4C96-B775-C427B2D7E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402"/>
                      <a:stretch>
                        <a:fillRect/>
                      </a:stretch>
                    </p:blipFill>
                    <p:spPr bwMode="auto">
                      <a:xfrm>
                        <a:off x="679414" y="651157"/>
                        <a:ext cx="8436877" cy="5530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5D746A-8ECA-4933-8CF6-99A0E754F0A1}"/>
              </a:ext>
            </a:extLst>
          </p:cNvPr>
          <p:cNvSpPr txBox="1"/>
          <p:nvPr/>
        </p:nvSpPr>
        <p:spPr>
          <a:xfrm>
            <a:off x="9216043" y="1587440"/>
            <a:ext cx="2113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Valutazione finale </a:t>
            </a:r>
            <a:r>
              <a:rPr lang="it-IT" sz="2800" dirty="0"/>
              <a:t>che diventa iniziale cioè </a:t>
            </a:r>
            <a:r>
              <a:rPr lang="it-IT" sz="2800" b="1" dirty="0" err="1" smtClean="0"/>
              <a:t>ri</a:t>
            </a:r>
            <a:r>
              <a:rPr lang="it-IT" sz="2800" b="1" dirty="0" smtClean="0"/>
              <a:t>-orientativa</a:t>
            </a:r>
            <a:r>
              <a:rPr lang="it-IT" sz="2800" dirty="0" smtClean="0"/>
              <a:t> </a:t>
            </a:r>
            <a:r>
              <a:rPr lang="it-IT" sz="2800" dirty="0"/>
              <a:t>nel progettare un nuovo percorso</a:t>
            </a:r>
          </a:p>
        </p:txBody>
      </p:sp>
    </p:spTree>
    <p:extLst>
      <p:ext uri="{BB962C8B-B14F-4D97-AF65-F5344CB8AC3E}">
        <p14:creationId xmlns:p14="http://schemas.microsoft.com/office/powerpoint/2010/main" val="1487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48DBE2B-EEA1-4DC3-A115-D382FF5CF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09" y="249382"/>
            <a:ext cx="7663412" cy="127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5010" tIns="380880" bIns="152352">
            <a:spAutoFit/>
          </a:bodyPr>
          <a:lstStyle/>
          <a:p>
            <a:r>
              <a:rPr lang="it-IT" altLang="it-IT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Progettare per concetti</a:t>
            </a:r>
            <a:endParaRPr lang="it-IT" altLang="it-IT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AB5D577D-447E-459B-B0A4-720563FAA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>
            <a:fillRect/>
          </a:stretch>
        </p:blipFill>
        <p:spPr bwMode="auto">
          <a:xfrm>
            <a:off x="942099" y="1526485"/>
            <a:ext cx="7441738" cy="47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92482C-5AC3-4D90-9735-69E78CF7878D}"/>
              </a:ext>
            </a:extLst>
          </p:cNvPr>
          <p:cNvSpPr txBox="1"/>
          <p:nvPr/>
        </p:nvSpPr>
        <p:spPr>
          <a:xfrm>
            <a:off x="9062720" y="1206837"/>
            <a:ext cx="190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modello didattico </a:t>
            </a:r>
            <a:r>
              <a:rPr lang="it-IT" sz="2800" b="1" dirty="0"/>
              <a:t>reticolare per concetti</a:t>
            </a:r>
            <a:r>
              <a:rPr lang="it-IT" sz="2800" dirty="0"/>
              <a:t>, richiede una </a:t>
            </a:r>
            <a:r>
              <a:rPr lang="it-IT" sz="2800" b="1" dirty="0"/>
              <a:t>valutazione modulare</a:t>
            </a:r>
            <a:r>
              <a:rPr lang="it-IT" sz="2800" dirty="0"/>
              <a:t>, legata ai vari nodi della rete</a:t>
            </a:r>
          </a:p>
        </p:txBody>
      </p:sp>
    </p:spTree>
    <p:extLst>
      <p:ext uri="{BB962C8B-B14F-4D97-AF65-F5344CB8AC3E}">
        <p14:creationId xmlns:p14="http://schemas.microsoft.com/office/powerpoint/2010/main" val="13155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123EAA-B59B-4AC2-9550-6569BB2FF5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2514075"/>
            <a:ext cx="960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Progettare per situazioni</a:t>
            </a:r>
            <a:r>
              <a:rPr lang="it-IT" alt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 l’apprendimento </a:t>
            </a:r>
            <a:r>
              <a:rPr lang="it-IT" alt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integrato (competenze)</a:t>
            </a:r>
            <a:endParaRPr lang="it-IT" alt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741</Words>
  <Application>Microsoft Office PowerPoint</Application>
  <PresentationFormat>Widescreen</PresentationFormat>
  <Paragraphs>122</Paragraphs>
  <Slides>25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Arial</vt:lpstr>
      <vt:lpstr>Bookman Old Style</vt:lpstr>
      <vt:lpstr>Calibri</vt:lpstr>
      <vt:lpstr>Garamond</vt:lpstr>
      <vt:lpstr>Times New Roman</vt:lpstr>
      <vt:lpstr>Verdana</vt:lpstr>
      <vt:lpstr>Verdana Ref</vt:lpstr>
      <vt:lpstr>Organico</vt:lpstr>
      <vt:lpstr>Immagine</vt:lpstr>
      <vt:lpstr>La valutazione autentica nell’IRC</vt:lpstr>
      <vt:lpstr>Presentazione standard di PowerPoint</vt:lpstr>
      <vt:lpstr>Nell’attuale “scuola delle competenze”…</vt:lpstr>
      <vt:lpstr>Criteri generali di valutazione</vt:lpstr>
      <vt:lpstr>La valutazione è sempre legata al modello progettuale adottato </vt:lpstr>
      <vt:lpstr>Progettare per obiettivi</vt:lpstr>
      <vt:lpstr>Presentazione standard di PowerPoint</vt:lpstr>
      <vt:lpstr>Presentazione standard di PowerPoint</vt:lpstr>
      <vt:lpstr>Progettare per situazioni: l’apprendimento integrato (competenze)</vt:lpstr>
      <vt:lpstr>Presentazione standard di PowerPoint</vt:lpstr>
      <vt:lpstr>Principali fasi della valutazione</vt:lpstr>
      <vt:lpstr>                                   Valutazione </vt:lpstr>
      <vt:lpstr>                            Valutazione </vt:lpstr>
      <vt:lpstr>                                    Valutazione</vt:lpstr>
      <vt:lpstr>Tipologie di valutazione </vt:lpstr>
      <vt:lpstr>Quale tipologia di valutazione usi?</vt:lpstr>
      <vt:lpstr>Presentazione standard di PowerPoint</vt:lpstr>
      <vt:lpstr>Valutazione </vt:lpstr>
      <vt:lpstr>Valutazione</vt:lpstr>
      <vt:lpstr>Valutazione</vt:lpstr>
      <vt:lpstr>Approccio integrato</vt:lpstr>
      <vt:lpstr>Presentazione standard di PowerPoint</vt:lpstr>
      <vt:lpstr>La valutazione nell’IRC richiede una delicatezza particolare …</vt:lpstr>
      <vt:lpstr>Gli apprendimenti legati all’IRC</vt:lpstr>
      <vt:lpstr>La competenza religiosa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Vescovo</dc:creator>
  <cp:lastModifiedBy>Segreteria Vescovo</cp:lastModifiedBy>
  <cp:revision>2</cp:revision>
  <dcterms:created xsi:type="dcterms:W3CDTF">2020-02-27T13:26:22Z</dcterms:created>
  <dcterms:modified xsi:type="dcterms:W3CDTF">2020-02-27T13:41:08Z</dcterms:modified>
</cp:coreProperties>
</file>