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E370035-3F05-4105-8B94-06B573D09FD7}" type="datetimeFigureOut">
              <a:rPr lang="it-IT" smtClean="0"/>
              <a:t>10/05/2019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34DCBE-23B6-4ECA-93AA-A393F0EEBBD3}" type="slidenum">
              <a:rPr lang="it-IT" smtClean="0"/>
              <a:t>‹N›</a:t>
            </a:fld>
            <a:endParaRPr lang="it-IT"/>
          </a:p>
        </p:txBody>
      </p:sp>
    </p:spTree>
    <p:extLst>
      <p:ext uri="{BB962C8B-B14F-4D97-AF65-F5344CB8AC3E}">
        <p14:creationId xmlns:p14="http://schemas.microsoft.com/office/powerpoint/2010/main" val="1450524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E370035-3F05-4105-8B94-06B573D09FD7}" type="datetimeFigureOut">
              <a:rPr lang="it-IT" smtClean="0"/>
              <a:t>10/05/2019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34DCBE-23B6-4ECA-93AA-A393F0EEBBD3}" type="slidenum">
              <a:rPr lang="it-IT" smtClean="0"/>
              <a:t>‹N›</a:t>
            </a:fld>
            <a:endParaRPr lang="it-IT"/>
          </a:p>
        </p:txBody>
      </p:sp>
    </p:spTree>
    <p:extLst>
      <p:ext uri="{BB962C8B-B14F-4D97-AF65-F5344CB8AC3E}">
        <p14:creationId xmlns:p14="http://schemas.microsoft.com/office/powerpoint/2010/main" val="3168132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E370035-3F05-4105-8B94-06B573D09FD7}" type="datetimeFigureOut">
              <a:rPr lang="it-IT" smtClean="0"/>
              <a:t>10/05/2019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34DCBE-23B6-4ECA-93AA-A393F0EEBBD3}" type="slidenum">
              <a:rPr lang="it-IT" smtClean="0"/>
              <a:t>‹N›</a:t>
            </a:fld>
            <a:endParaRPr lang="it-IT"/>
          </a:p>
        </p:txBody>
      </p:sp>
    </p:spTree>
    <p:extLst>
      <p:ext uri="{BB962C8B-B14F-4D97-AF65-F5344CB8AC3E}">
        <p14:creationId xmlns:p14="http://schemas.microsoft.com/office/powerpoint/2010/main" val="46068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E370035-3F05-4105-8B94-06B573D09FD7}" type="datetimeFigureOut">
              <a:rPr lang="it-IT" smtClean="0"/>
              <a:t>10/05/2019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34DCBE-23B6-4ECA-93AA-A393F0EEBBD3}" type="slidenum">
              <a:rPr lang="it-IT" smtClean="0"/>
              <a:t>‹N›</a:t>
            </a:fld>
            <a:endParaRPr lang="it-IT"/>
          </a:p>
        </p:txBody>
      </p:sp>
    </p:spTree>
    <p:extLst>
      <p:ext uri="{BB962C8B-B14F-4D97-AF65-F5344CB8AC3E}">
        <p14:creationId xmlns:p14="http://schemas.microsoft.com/office/powerpoint/2010/main" val="394200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6E370035-3F05-4105-8B94-06B573D09FD7}" type="datetimeFigureOut">
              <a:rPr lang="it-IT" smtClean="0"/>
              <a:t>10/05/2019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34DCBE-23B6-4ECA-93AA-A393F0EEBBD3}" type="slidenum">
              <a:rPr lang="it-IT" smtClean="0"/>
              <a:t>‹N›</a:t>
            </a:fld>
            <a:endParaRPr lang="it-IT"/>
          </a:p>
        </p:txBody>
      </p:sp>
    </p:spTree>
    <p:extLst>
      <p:ext uri="{BB962C8B-B14F-4D97-AF65-F5344CB8AC3E}">
        <p14:creationId xmlns:p14="http://schemas.microsoft.com/office/powerpoint/2010/main" val="2011520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E370035-3F05-4105-8B94-06B573D09FD7}" type="datetimeFigureOut">
              <a:rPr lang="it-IT" smtClean="0"/>
              <a:t>10/05/2019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A34DCBE-23B6-4ECA-93AA-A393F0EEBBD3}" type="slidenum">
              <a:rPr lang="it-IT" smtClean="0"/>
              <a:t>‹N›</a:t>
            </a:fld>
            <a:endParaRPr lang="it-IT"/>
          </a:p>
        </p:txBody>
      </p:sp>
    </p:spTree>
    <p:extLst>
      <p:ext uri="{BB962C8B-B14F-4D97-AF65-F5344CB8AC3E}">
        <p14:creationId xmlns:p14="http://schemas.microsoft.com/office/powerpoint/2010/main" val="834160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E370035-3F05-4105-8B94-06B573D09FD7}" type="datetimeFigureOut">
              <a:rPr lang="it-IT" smtClean="0"/>
              <a:t>10/05/2019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A34DCBE-23B6-4ECA-93AA-A393F0EEBBD3}" type="slidenum">
              <a:rPr lang="it-IT" smtClean="0"/>
              <a:t>‹N›</a:t>
            </a:fld>
            <a:endParaRPr lang="it-IT"/>
          </a:p>
        </p:txBody>
      </p:sp>
    </p:spTree>
    <p:extLst>
      <p:ext uri="{BB962C8B-B14F-4D97-AF65-F5344CB8AC3E}">
        <p14:creationId xmlns:p14="http://schemas.microsoft.com/office/powerpoint/2010/main" val="4189792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E370035-3F05-4105-8B94-06B573D09FD7}" type="datetimeFigureOut">
              <a:rPr lang="it-IT" smtClean="0"/>
              <a:t>10/05/2019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A34DCBE-23B6-4ECA-93AA-A393F0EEBBD3}" type="slidenum">
              <a:rPr lang="it-IT" smtClean="0"/>
              <a:t>‹N›</a:t>
            </a:fld>
            <a:endParaRPr lang="it-IT"/>
          </a:p>
        </p:txBody>
      </p:sp>
    </p:spTree>
    <p:extLst>
      <p:ext uri="{BB962C8B-B14F-4D97-AF65-F5344CB8AC3E}">
        <p14:creationId xmlns:p14="http://schemas.microsoft.com/office/powerpoint/2010/main" val="21518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E370035-3F05-4105-8B94-06B573D09FD7}" type="datetimeFigureOut">
              <a:rPr lang="it-IT" smtClean="0"/>
              <a:t>10/05/2019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A34DCBE-23B6-4ECA-93AA-A393F0EEBBD3}" type="slidenum">
              <a:rPr lang="it-IT" smtClean="0"/>
              <a:t>‹N›</a:t>
            </a:fld>
            <a:endParaRPr lang="it-IT"/>
          </a:p>
        </p:txBody>
      </p:sp>
    </p:spTree>
    <p:extLst>
      <p:ext uri="{BB962C8B-B14F-4D97-AF65-F5344CB8AC3E}">
        <p14:creationId xmlns:p14="http://schemas.microsoft.com/office/powerpoint/2010/main" val="113728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6E370035-3F05-4105-8B94-06B573D09FD7}" type="datetimeFigureOut">
              <a:rPr lang="it-IT" smtClean="0"/>
              <a:t>10/05/2019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A34DCBE-23B6-4ECA-93AA-A393F0EEBBD3}" type="slidenum">
              <a:rPr lang="it-IT" smtClean="0"/>
              <a:t>‹N›</a:t>
            </a:fld>
            <a:endParaRPr lang="it-IT"/>
          </a:p>
        </p:txBody>
      </p:sp>
    </p:spTree>
    <p:extLst>
      <p:ext uri="{BB962C8B-B14F-4D97-AF65-F5344CB8AC3E}">
        <p14:creationId xmlns:p14="http://schemas.microsoft.com/office/powerpoint/2010/main" val="154916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6E370035-3F05-4105-8B94-06B573D09FD7}" type="datetimeFigureOut">
              <a:rPr lang="it-IT" smtClean="0"/>
              <a:t>10/05/2019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A34DCBE-23B6-4ECA-93AA-A393F0EEBBD3}" type="slidenum">
              <a:rPr lang="it-IT" smtClean="0"/>
              <a:t>‹N›</a:t>
            </a:fld>
            <a:endParaRPr lang="it-IT"/>
          </a:p>
        </p:txBody>
      </p:sp>
    </p:spTree>
    <p:extLst>
      <p:ext uri="{BB962C8B-B14F-4D97-AF65-F5344CB8AC3E}">
        <p14:creationId xmlns:p14="http://schemas.microsoft.com/office/powerpoint/2010/main" val="319490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70035-3F05-4105-8B94-06B573D09FD7}" type="datetimeFigureOut">
              <a:rPr lang="it-IT" smtClean="0"/>
              <a:t>10/05/2019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4DCBE-23B6-4ECA-93AA-A393F0EEBBD3}" type="slidenum">
              <a:rPr lang="it-IT" smtClean="0"/>
              <a:t>‹N›</a:t>
            </a:fld>
            <a:endParaRPr lang="it-IT"/>
          </a:p>
        </p:txBody>
      </p:sp>
    </p:spTree>
    <p:extLst>
      <p:ext uri="{BB962C8B-B14F-4D97-AF65-F5344CB8AC3E}">
        <p14:creationId xmlns:p14="http://schemas.microsoft.com/office/powerpoint/2010/main" val="257653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5" name="Immagine 434"/>
          <p:cNvPicPr/>
          <p:nvPr/>
        </p:nvPicPr>
        <p:blipFill>
          <a:blip r:embed="rId2"/>
          <a:stretch/>
        </p:blipFill>
        <p:spPr>
          <a:xfrm>
            <a:off x="1452000" y="304200"/>
            <a:ext cx="8728560" cy="6552720"/>
          </a:xfrm>
          <a:prstGeom prst="rect">
            <a:avLst/>
          </a:prstGeom>
          <a:ln>
            <a:noFill/>
          </a:ln>
        </p:spPr>
      </p:pic>
    </p:spTree>
    <p:extLst>
      <p:ext uri="{BB962C8B-B14F-4D97-AF65-F5344CB8AC3E}">
        <p14:creationId xmlns:p14="http://schemas.microsoft.com/office/powerpoint/2010/main" val="1274573819"/>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 name="Immagine 443"/>
          <p:cNvPicPr/>
          <p:nvPr/>
        </p:nvPicPr>
        <p:blipFill>
          <a:blip r:embed="rId2"/>
          <a:stretch/>
        </p:blipFill>
        <p:spPr>
          <a:xfrm>
            <a:off x="1525440" y="-500090"/>
            <a:ext cx="9142560" cy="7786742"/>
          </a:xfrm>
          <a:prstGeom prst="rect">
            <a:avLst/>
          </a:prstGeom>
          <a:ln>
            <a:noFill/>
          </a:ln>
        </p:spPr>
      </p:pic>
      <p:sp>
        <p:nvSpPr>
          <p:cNvPr id="3" name="Rettangolo 2"/>
          <p:cNvSpPr/>
          <p:nvPr/>
        </p:nvSpPr>
        <p:spPr>
          <a:xfrm>
            <a:off x="7167570" y="3643314"/>
            <a:ext cx="3143240" cy="2862322"/>
          </a:xfrm>
          <a:prstGeom prst="rect">
            <a:avLst/>
          </a:prstGeom>
        </p:spPr>
        <p:txBody>
          <a:bodyPr wrap="square">
            <a:spAutoFit/>
          </a:bodyPr>
          <a:lstStyle/>
          <a:p>
            <a:endParaRPr lang="it-IT" baseline="30000" dirty="0"/>
          </a:p>
          <a:p>
            <a:endParaRPr lang="it-IT" baseline="30000" dirty="0"/>
          </a:p>
          <a:p>
            <a:endParaRPr lang="it-IT" baseline="30000" dirty="0"/>
          </a:p>
          <a:p>
            <a:r>
              <a:rPr lang="it-IT" baseline="30000" dirty="0"/>
              <a:t>6</a:t>
            </a:r>
            <a:r>
              <a:rPr lang="it-IT" dirty="0"/>
              <a:t>Da' del tuo pane a chi ha fame e fa' parte dei tuoi vestiti agli ignudi. Da' in elemosina quanto ti avanza e quando fai elemosina il tuo occhio non abbia rimpianti. </a:t>
            </a:r>
            <a:r>
              <a:rPr lang="it-IT" baseline="30000" dirty="0"/>
              <a:t>17</a:t>
            </a:r>
            <a:r>
              <a:rPr lang="it-IT" dirty="0"/>
              <a:t>Deponi il tuo pane sulla tomba dei giusti, non darne invece ai peccatori.</a:t>
            </a:r>
            <a:endParaRPr lang="it-IT" dirty="0"/>
          </a:p>
        </p:txBody>
      </p:sp>
    </p:spTree>
    <p:extLst>
      <p:ext uri="{BB962C8B-B14F-4D97-AF65-F5344CB8AC3E}">
        <p14:creationId xmlns:p14="http://schemas.microsoft.com/office/powerpoint/2010/main" val="866530355"/>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5" name="Immagine 444"/>
          <p:cNvPicPr/>
          <p:nvPr/>
        </p:nvPicPr>
        <p:blipFill>
          <a:blip r:embed="rId2"/>
          <a:stretch/>
        </p:blipFill>
        <p:spPr>
          <a:xfrm>
            <a:off x="1562160" y="-1001520"/>
            <a:ext cx="9142560" cy="6856200"/>
          </a:xfrm>
          <a:prstGeom prst="rect">
            <a:avLst/>
          </a:prstGeom>
          <a:ln>
            <a:noFill/>
          </a:ln>
        </p:spPr>
      </p:pic>
    </p:spTree>
    <p:extLst>
      <p:ext uri="{BB962C8B-B14F-4D97-AF65-F5344CB8AC3E}">
        <p14:creationId xmlns:p14="http://schemas.microsoft.com/office/powerpoint/2010/main" val="3682057491"/>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 name="Immagine 445"/>
          <p:cNvPicPr/>
          <p:nvPr/>
        </p:nvPicPr>
        <p:blipFill>
          <a:blip r:embed="rId2"/>
          <a:stretch/>
        </p:blipFill>
        <p:spPr>
          <a:xfrm>
            <a:off x="1562160" y="-1001520"/>
            <a:ext cx="9142560" cy="7716668"/>
          </a:xfrm>
          <a:prstGeom prst="rect">
            <a:avLst/>
          </a:prstGeom>
          <a:ln>
            <a:noFill/>
          </a:ln>
        </p:spPr>
      </p:pic>
    </p:spTree>
    <p:extLst>
      <p:ext uri="{BB962C8B-B14F-4D97-AF65-F5344CB8AC3E}">
        <p14:creationId xmlns:p14="http://schemas.microsoft.com/office/powerpoint/2010/main" val="1770497522"/>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10000" y="1443842"/>
            <a:ext cx="4572000" cy="3693319"/>
          </a:xfrm>
          <a:prstGeom prst="rect">
            <a:avLst/>
          </a:prstGeom>
        </p:spPr>
        <p:txBody>
          <a:bodyPr>
            <a:spAutoFit/>
          </a:bodyPr>
          <a:lstStyle/>
          <a:p>
            <a:r>
              <a:rPr lang="it-IT" baseline="30000" dirty="0"/>
              <a:t>3</a:t>
            </a:r>
            <a:r>
              <a:rPr lang="it-IT" dirty="0"/>
              <a:t>L'angelo del Signore rispose a </a:t>
            </a:r>
            <a:r>
              <a:rPr lang="it-IT" dirty="0" err="1"/>
              <a:t>Manòach</a:t>
            </a:r>
            <a:r>
              <a:rPr lang="it-IT" dirty="0"/>
              <a:t>: «Si astenga la donna da quanto le ho detto: </a:t>
            </a:r>
            <a:r>
              <a:rPr lang="it-IT" baseline="30000" dirty="0"/>
              <a:t>14</a:t>
            </a:r>
            <a:r>
              <a:rPr lang="it-IT" dirty="0"/>
              <a:t>non mangi nessun prodotto della vigna, né beva vino o bevanda inebriante e non mangi nulla d'impuro; osservi quanto le ho comandato». </a:t>
            </a:r>
            <a:r>
              <a:rPr lang="it-IT" baseline="30000" dirty="0"/>
              <a:t>15</a:t>
            </a:r>
            <a:r>
              <a:rPr lang="it-IT" dirty="0"/>
              <a:t>Manòach disse all'angelo del Signore: «Permettici di trattenerti e di prepararti un capretto!». </a:t>
            </a:r>
            <a:r>
              <a:rPr lang="it-IT" baseline="30000" dirty="0"/>
              <a:t>16</a:t>
            </a:r>
            <a:r>
              <a:rPr lang="it-IT" dirty="0"/>
              <a:t>L'angelo del Signore rispose a </a:t>
            </a:r>
            <a:r>
              <a:rPr lang="it-IT" dirty="0" err="1"/>
              <a:t>Manòach</a:t>
            </a:r>
            <a:r>
              <a:rPr lang="it-IT" dirty="0"/>
              <a:t>: «Anche se tu mi trattenessi, non mangerei il tuo cibo; ma se vuoi fare un olocausto, offrilo al Signore». </a:t>
            </a:r>
            <a:r>
              <a:rPr lang="it-IT" dirty="0" err="1"/>
              <a:t>Manòach</a:t>
            </a:r>
            <a:r>
              <a:rPr lang="it-IT" dirty="0"/>
              <a:t> non sapeva che quello era l'angelo del Signore.</a:t>
            </a:r>
            <a:endParaRPr lang="it-IT" dirty="0"/>
          </a:p>
        </p:txBody>
      </p:sp>
      <p:sp>
        <p:nvSpPr>
          <p:cNvPr id="3" name="CasellaDiTesto 2"/>
          <p:cNvSpPr txBox="1"/>
          <p:nvPr/>
        </p:nvSpPr>
        <p:spPr>
          <a:xfrm>
            <a:off x="4095736" y="785794"/>
            <a:ext cx="1175322" cy="369332"/>
          </a:xfrm>
          <a:prstGeom prst="rect">
            <a:avLst/>
          </a:prstGeom>
          <a:noFill/>
        </p:spPr>
        <p:txBody>
          <a:bodyPr wrap="none" rtlCol="0">
            <a:spAutoFit/>
          </a:bodyPr>
          <a:lstStyle/>
          <a:p>
            <a:r>
              <a:rPr lang="it-IT" dirty="0"/>
              <a:t>GDC 13,16</a:t>
            </a:r>
            <a:endParaRPr lang="it-IT" dirty="0"/>
          </a:p>
        </p:txBody>
      </p:sp>
    </p:spTree>
    <p:extLst>
      <p:ext uri="{BB962C8B-B14F-4D97-AF65-F5344CB8AC3E}">
        <p14:creationId xmlns:p14="http://schemas.microsoft.com/office/powerpoint/2010/main" val="287084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7" name="Immagine 446"/>
          <p:cNvPicPr/>
          <p:nvPr/>
        </p:nvPicPr>
        <p:blipFill>
          <a:blip r:embed="rId2"/>
          <a:stretch/>
        </p:blipFill>
        <p:spPr>
          <a:xfrm>
            <a:off x="1562160" y="-1001520"/>
            <a:ext cx="9142560" cy="6856200"/>
          </a:xfrm>
          <a:prstGeom prst="rect">
            <a:avLst/>
          </a:prstGeom>
          <a:ln>
            <a:noFill/>
          </a:ln>
        </p:spPr>
      </p:pic>
    </p:spTree>
    <p:extLst>
      <p:ext uri="{BB962C8B-B14F-4D97-AF65-F5344CB8AC3E}">
        <p14:creationId xmlns:p14="http://schemas.microsoft.com/office/powerpoint/2010/main" val="1289887322"/>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 name="Immagine 447"/>
          <p:cNvPicPr/>
          <p:nvPr/>
        </p:nvPicPr>
        <p:blipFill>
          <a:blip r:embed="rId2"/>
          <a:stretch/>
        </p:blipFill>
        <p:spPr>
          <a:xfrm>
            <a:off x="1562160" y="-1001520"/>
            <a:ext cx="9142560" cy="6856200"/>
          </a:xfrm>
          <a:prstGeom prst="rect">
            <a:avLst/>
          </a:prstGeom>
          <a:ln>
            <a:noFill/>
          </a:ln>
        </p:spPr>
      </p:pic>
    </p:spTree>
    <p:extLst>
      <p:ext uri="{BB962C8B-B14F-4D97-AF65-F5344CB8AC3E}">
        <p14:creationId xmlns:p14="http://schemas.microsoft.com/office/powerpoint/2010/main" val="606369570"/>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CustomShape 1"/>
          <p:cNvSpPr/>
          <p:nvPr/>
        </p:nvSpPr>
        <p:spPr>
          <a:xfrm>
            <a:off x="2100000" y="504000"/>
            <a:ext cx="7778160" cy="405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2800" spc="-1">
                <a:solidFill>
                  <a:srgbClr val="000000"/>
                </a:solidFill>
                <a:uFill>
                  <a:solidFill>
                    <a:srgbClr val="FFFFFF"/>
                  </a:solidFill>
                </a:uFill>
                <a:latin typeface="Arial"/>
                <a:ea typeface="DejaVu Sans"/>
              </a:rPr>
              <a:t>OLTRE AI SIMBOLI – FORMA SACRAMENTALI</a:t>
            </a:r>
            <a:endParaRPr lang="it-IT" spc="-1">
              <a:solidFill>
                <a:srgbClr val="000000"/>
              </a:solidFill>
              <a:uFill>
                <a:solidFill>
                  <a:srgbClr val="FFFFFF"/>
                </a:solidFill>
              </a:uFill>
              <a:latin typeface="Arial"/>
            </a:endParaRPr>
          </a:p>
          <a:p>
            <a:r>
              <a:rPr lang="it-IT" sz="2800" spc="-1">
                <a:solidFill>
                  <a:srgbClr val="000000"/>
                </a:solidFill>
                <a:uFill>
                  <a:solidFill>
                    <a:srgbClr val="FFFFFF"/>
                  </a:solidFill>
                </a:uFill>
                <a:latin typeface="Arial"/>
                <a:ea typeface="DejaVu Sans"/>
              </a:rPr>
              <a:t>NELLA LITURGIA CRISTIANA INCONTRIAMO</a:t>
            </a:r>
            <a:endParaRPr lang="it-IT" spc="-1">
              <a:solidFill>
                <a:srgbClr val="000000"/>
              </a:solidFill>
              <a:uFill>
                <a:solidFill>
                  <a:srgbClr val="FFFFFF"/>
                </a:solidFill>
              </a:uFill>
              <a:latin typeface="Arial"/>
            </a:endParaRPr>
          </a:p>
          <a:p>
            <a:r>
              <a:rPr lang="it-IT" sz="2800" spc="-1">
                <a:solidFill>
                  <a:srgbClr val="000000"/>
                </a:solidFill>
                <a:uFill>
                  <a:solidFill>
                    <a:srgbClr val="FFFFFF"/>
                  </a:solidFill>
                </a:uFill>
                <a:latin typeface="Arial"/>
                <a:ea typeface="DejaVu Sans"/>
              </a:rPr>
              <a:t>ALTRI SIMBOLI USATI</a:t>
            </a:r>
            <a:endParaRPr lang="it-IT" spc="-1">
              <a:solidFill>
                <a:srgbClr val="000000"/>
              </a:solidFill>
              <a:uFill>
                <a:solidFill>
                  <a:srgbClr val="FFFFFF"/>
                </a:solidFill>
              </a:uFill>
              <a:latin typeface="Arial"/>
            </a:endParaRPr>
          </a:p>
          <a:p>
            <a:r>
              <a:rPr lang="it-IT" sz="2800" spc="-1">
                <a:solidFill>
                  <a:srgbClr val="000000"/>
                </a:solidFill>
                <a:uFill>
                  <a:solidFill>
                    <a:srgbClr val="FFFFFF"/>
                  </a:solidFill>
                </a:uFill>
                <a:latin typeface="Arial"/>
                <a:ea typeface="DejaVu Sans"/>
              </a:rPr>
              <a:t>PER ESPRIMENRE LA</a:t>
            </a:r>
            <a:endParaRPr lang="it-IT" spc="-1">
              <a:solidFill>
                <a:srgbClr val="000000"/>
              </a:solidFill>
              <a:uFill>
                <a:solidFill>
                  <a:srgbClr val="FFFFFF"/>
                </a:solidFill>
              </a:uFill>
              <a:latin typeface="Arial"/>
            </a:endParaRPr>
          </a:p>
          <a:p>
            <a:r>
              <a:rPr lang="it-IT" sz="2800" spc="-1">
                <a:solidFill>
                  <a:srgbClr val="000000"/>
                </a:solidFill>
                <a:uFill>
                  <a:solidFill>
                    <a:srgbClr val="FFFFFF"/>
                  </a:solidFill>
                </a:uFill>
                <a:latin typeface="Arial"/>
                <a:ea typeface="DejaVu Sans"/>
              </a:rPr>
              <a:t>COMUNICAZIONE COL MONDO DIVINO.</a:t>
            </a:r>
            <a:endParaRPr lang="it-IT" spc="-1">
              <a:solidFill>
                <a:srgbClr val="000000"/>
              </a:solidFill>
              <a:uFill>
                <a:solidFill>
                  <a:srgbClr val="FFFFFF"/>
                </a:solidFill>
              </a:uFill>
              <a:latin typeface="Arial"/>
            </a:endParaRPr>
          </a:p>
          <a:p>
            <a:r>
              <a:rPr lang="it-IT" sz="2800" spc="-1">
                <a:solidFill>
                  <a:srgbClr val="000000"/>
                </a:solidFill>
                <a:uFill>
                  <a:solidFill>
                    <a:srgbClr val="FFFFFF"/>
                  </a:solidFill>
                </a:uFill>
                <a:latin typeface="Arial"/>
                <a:ea typeface="DejaVu Sans"/>
              </a:rPr>
              <a:t>VEDIAM:</a:t>
            </a:r>
            <a:endParaRPr lang="it-IT" spc="-1">
              <a:solidFill>
                <a:srgbClr val="000000"/>
              </a:solidFill>
              <a:uFill>
                <a:solidFill>
                  <a:srgbClr val="FFFFFF"/>
                </a:solidFill>
              </a:uFill>
              <a:latin typeface="Arial"/>
            </a:endParaRPr>
          </a:p>
          <a:p>
            <a:r>
              <a:rPr lang="it-IT" sz="2800" spc="-1">
                <a:solidFill>
                  <a:srgbClr val="000000"/>
                </a:solidFill>
                <a:uFill>
                  <a:solidFill>
                    <a:srgbClr val="FFFFFF"/>
                  </a:solidFill>
                </a:uFill>
                <a:latin typeface="Arial"/>
                <a:ea typeface="DejaVu Sans"/>
              </a:rPr>
              <a:t>- LE IMMAGINI</a:t>
            </a:r>
            <a:endParaRPr lang="it-IT" spc="-1">
              <a:solidFill>
                <a:srgbClr val="000000"/>
              </a:solidFill>
              <a:uFill>
                <a:solidFill>
                  <a:srgbClr val="FFFFFF"/>
                </a:solidFill>
              </a:uFill>
              <a:latin typeface="Arial"/>
            </a:endParaRPr>
          </a:p>
          <a:p>
            <a:r>
              <a:rPr lang="it-IT" sz="2800" spc="-1">
                <a:solidFill>
                  <a:srgbClr val="000000"/>
                </a:solidFill>
                <a:uFill>
                  <a:solidFill>
                    <a:srgbClr val="FFFFFF"/>
                  </a:solidFill>
                </a:uFill>
                <a:latin typeface="Arial"/>
                <a:ea typeface="DejaVu Sans"/>
              </a:rPr>
              <a:t>- LA VESTE</a:t>
            </a:r>
            <a:endParaRPr lang="it-IT" spc="-1">
              <a:solidFill>
                <a:srgbClr val="000000"/>
              </a:solidFill>
              <a:uFill>
                <a:solidFill>
                  <a:srgbClr val="FFFFFF"/>
                </a:solidFill>
              </a:uFill>
              <a:latin typeface="Arial"/>
            </a:endParaRPr>
          </a:p>
          <a:p>
            <a:r>
              <a:rPr lang="it-IT" sz="2800" spc="-1">
                <a:solidFill>
                  <a:srgbClr val="000000"/>
                </a:solidFill>
                <a:uFill>
                  <a:solidFill>
                    <a:srgbClr val="FFFFFF"/>
                  </a:solidFill>
                </a:uFill>
                <a:latin typeface="Arial"/>
                <a:ea typeface="DejaVu Sans"/>
              </a:rPr>
              <a:t>-LA CENERE</a:t>
            </a:r>
            <a:endParaRPr lang="it-IT" spc="-1">
              <a:solidFill>
                <a:srgbClr val="000000"/>
              </a:solidFill>
              <a:uFill>
                <a:solidFill>
                  <a:srgbClr val="FFFFFF"/>
                </a:solidFill>
              </a:uFill>
              <a:latin typeface="Arial"/>
            </a:endParaRPr>
          </a:p>
          <a:p>
            <a:r>
              <a:rPr lang="it-IT" sz="2800" spc="-1">
                <a:solidFill>
                  <a:srgbClr val="000000"/>
                </a:solidFill>
                <a:uFill>
                  <a:solidFill>
                    <a:srgbClr val="FFFFFF"/>
                  </a:solidFill>
                </a:uFill>
                <a:latin typeface="Arial"/>
                <a:ea typeface="DejaVu Sans"/>
              </a:rPr>
              <a:t>-LA CROCE</a:t>
            </a:r>
            <a:endParaRPr lang="it-IT"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607366098"/>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CustomShape 1"/>
          <p:cNvSpPr/>
          <p:nvPr/>
        </p:nvSpPr>
        <p:spPr>
          <a:xfrm>
            <a:off x="3828000" y="360000"/>
            <a:ext cx="3689280" cy="485640"/>
          </a:xfrm>
          <a:prstGeom prst="rect">
            <a:avLst/>
          </a:prstGeom>
          <a:ln/>
        </p:spPr>
        <p:style>
          <a:lnRef idx="1">
            <a:schemeClr val="accent1"/>
          </a:lnRef>
          <a:fillRef idx="2">
            <a:schemeClr val="accent1"/>
          </a:fillRef>
          <a:effectRef idx="1">
            <a:schemeClr val="accent1"/>
          </a:effectRef>
          <a:fontRef idx="minor">
            <a:schemeClr val="dk1"/>
          </a:fontRef>
        </p:style>
        <p:txBody>
          <a:bodyPr lIns="90000" tIns="45000" rIns="90000" bIns="45000"/>
          <a:lstStyle/>
          <a:p>
            <a:r>
              <a:rPr lang="it-IT" sz="2000" spc="-1" dirty="0">
                <a:solidFill>
                  <a:srgbClr val="000000"/>
                </a:solidFill>
                <a:uFill>
                  <a:solidFill>
                    <a:srgbClr val="FFFFFF"/>
                  </a:solidFill>
                </a:uFill>
                <a:latin typeface="Arial"/>
                <a:ea typeface="DejaVu Sans"/>
              </a:rPr>
              <a:t>LE IMMAGINI SACRE</a:t>
            </a:r>
            <a:endParaRPr lang="it-IT" sz="2000" spc="-1" dirty="0">
              <a:solidFill>
                <a:srgbClr val="000000"/>
              </a:solidFill>
              <a:uFill>
                <a:solidFill>
                  <a:srgbClr val="FFFFFF"/>
                </a:solidFill>
              </a:uFill>
              <a:latin typeface="Arial"/>
            </a:endParaRPr>
          </a:p>
        </p:txBody>
      </p:sp>
      <p:sp>
        <p:nvSpPr>
          <p:cNvPr id="451" name="CustomShape 2"/>
          <p:cNvSpPr/>
          <p:nvPr/>
        </p:nvSpPr>
        <p:spPr>
          <a:xfrm>
            <a:off x="1524000" y="1080000"/>
            <a:ext cx="9001156" cy="3634884"/>
          </a:xfrm>
          <a:prstGeom prst="rect">
            <a:avLst/>
          </a:prstGeom>
          <a:ln/>
        </p:spPr>
        <p:style>
          <a:lnRef idx="1">
            <a:schemeClr val="accent3"/>
          </a:lnRef>
          <a:fillRef idx="2">
            <a:schemeClr val="accent3"/>
          </a:fillRef>
          <a:effectRef idx="1">
            <a:schemeClr val="accent3"/>
          </a:effectRef>
          <a:fontRef idx="minor">
            <a:schemeClr val="dk1"/>
          </a:fontRef>
        </p:style>
        <p:txBody>
          <a:bodyPr lIns="90000" tIns="45000" rIns="90000" bIns="45000"/>
          <a:lstStyle/>
          <a:p>
            <a:r>
              <a:rPr lang="it-IT" spc="-1" dirty="0">
                <a:solidFill>
                  <a:srgbClr val="000000"/>
                </a:solidFill>
                <a:uFill>
                  <a:solidFill>
                    <a:srgbClr val="FFFFFF"/>
                  </a:solidFill>
                </a:uFill>
                <a:latin typeface="Arial"/>
                <a:ea typeface="DejaVu Sans"/>
              </a:rPr>
              <a:t>IL LINGUAGGIO VISIVO E’ PARTE ESSENZIALE DELLA COMUNICAZIONE UMANA </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E, COME TALE,HA UN RUOLO FONDAMENTALE ANCHE NELLA CELEBRAZIONE </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LITURGICA. IMPARARE A DECODIFICARE IL SIGNIFICATO DELLE IMMAGINI</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E’ DETERMINANTE PER UNA PROFICUA PARTECIPAZIONE SPIRITUALE AL RITO</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VEDIAMONE LE MODALITA’.</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LA MAGGIOR PARTE DELLA NOSTRA COMUNICAZIONE AVVIENE TRAMITE</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LINGUAGGIO NON VERBALE MA VISIVO, OSSIA COSTITUITO DA SIMBOLI E </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IMMAGINI CHE IMMEDIATAMENTE </a:t>
            </a:r>
            <a:r>
              <a:rPr lang="it-IT" spc="-1" dirty="0" err="1">
                <a:solidFill>
                  <a:srgbClr val="000000"/>
                </a:solidFill>
                <a:uFill>
                  <a:solidFill>
                    <a:srgbClr val="FFFFFF"/>
                  </a:solidFill>
                </a:uFill>
                <a:latin typeface="Arial"/>
                <a:ea typeface="DejaVu Sans"/>
              </a:rPr>
              <a:t>CI</a:t>
            </a:r>
            <a:r>
              <a:rPr lang="it-IT" spc="-1" dirty="0">
                <a:solidFill>
                  <a:srgbClr val="000000"/>
                </a:solidFill>
                <a:uFill>
                  <a:solidFill>
                    <a:srgbClr val="FFFFFF"/>
                  </a:solidFill>
                </a:uFill>
                <a:latin typeface="Arial"/>
                <a:ea typeface="DejaVu Sans"/>
              </a:rPr>
              <a:t> DICONO QUALCOSA E </a:t>
            </a:r>
            <a:r>
              <a:rPr lang="it-IT" spc="-1" dirty="0" err="1">
                <a:solidFill>
                  <a:srgbClr val="000000"/>
                </a:solidFill>
                <a:uFill>
                  <a:solidFill>
                    <a:srgbClr val="FFFFFF"/>
                  </a:solidFill>
                </a:uFill>
                <a:latin typeface="Arial"/>
                <a:ea typeface="DejaVu Sans"/>
              </a:rPr>
              <a:t>CI</a:t>
            </a:r>
            <a:r>
              <a:rPr lang="it-IT" spc="-1" dirty="0">
                <a:solidFill>
                  <a:srgbClr val="000000"/>
                </a:solidFill>
                <a:uFill>
                  <a:solidFill>
                    <a:srgbClr val="FFFFFF"/>
                  </a:solidFill>
                </a:uFill>
                <a:latin typeface="Arial"/>
                <a:ea typeface="DejaVu Sans"/>
              </a:rPr>
              <a:t> TRASMETTONO</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 SENSAZIONI E CONTENUTI. BASTI PENSARE AL MONDO DELLA PUBBLICITA’: </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SE GUARDO UNA FOTOGRAFIA BEN PENSATA </a:t>
            </a:r>
            <a:r>
              <a:rPr lang="it-IT" spc="-1" dirty="0" err="1">
                <a:solidFill>
                  <a:srgbClr val="000000"/>
                </a:solidFill>
                <a:uFill>
                  <a:solidFill>
                    <a:srgbClr val="FFFFFF"/>
                  </a:solidFill>
                </a:uFill>
                <a:latin typeface="Arial"/>
                <a:ea typeface="DejaVu Sans"/>
              </a:rPr>
              <a:t>DI</a:t>
            </a:r>
            <a:r>
              <a:rPr lang="it-IT" spc="-1" dirty="0">
                <a:solidFill>
                  <a:srgbClr val="000000"/>
                </a:solidFill>
                <a:uFill>
                  <a:solidFill>
                    <a:srgbClr val="FFFFFF"/>
                  </a:solidFill>
                </a:uFill>
                <a:latin typeface="Arial"/>
                <a:ea typeface="DejaVu Sans"/>
              </a:rPr>
              <a:t> UN PRODOTTO </a:t>
            </a:r>
            <a:r>
              <a:rPr lang="it-IT" spc="-1" dirty="0" err="1">
                <a:solidFill>
                  <a:srgbClr val="000000"/>
                </a:solidFill>
                <a:uFill>
                  <a:solidFill>
                    <a:srgbClr val="FFFFFF"/>
                  </a:solidFill>
                </a:uFill>
                <a:latin typeface="Arial"/>
                <a:ea typeface="DejaVu Sans"/>
              </a:rPr>
              <a:t>DI</a:t>
            </a:r>
            <a:r>
              <a:rPr lang="it-IT" spc="-1" dirty="0">
                <a:solidFill>
                  <a:srgbClr val="000000"/>
                </a:solidFill>
                <a:uFill>
                  <a:solidFill>
                    <a:srgbClr val="FFFFFF"/>
                  </a:solidFill>
                </a:uFill>
                <a:latin typeface="Arial"/>
                <a:ea typeface="DejaVu Sans"/>
              </a:rPr>
              <a:t> CONSUMO</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SONO MOLTO PIU’ STIMOLATO AD ACQUISTARLO CHE SE </a:t>
            </a:r>
            <a:r>
              <a:rPr lang="it-IT" spc="-1" dirty="0" err="1">
                <a:solidFill>
                  <a:srgbClr val="000000"/>
                </a:solidFill>
                <a:uFill>
                  <a:solidFill>
                    <a:srgbClr val="FFFFFF"/>
                  </a:solidFill>
                </a:uFill>
                <a:latin typeface="Arial"/>
                <a:ea typeface="DejaVu Sans"/>
              </a:rPr>
              <a:t>MI</a:t>
            </a:r>
            <a:r>
              <a:rPr lang="it-IT" spc="-1" dirty="0">
                <a:solidFill>
                  <a:srgbClr val="000000"/>
                </a:solidFill>
                <a:uFill>
                  <a:solidFill>
                    <a:srgbClr val="FFFFFF"/>
                  </a:solidFill>
                </a:uFill>
                <a:latin typeface="Arial"/>
                <a:ea typeface="DejaVu Sans"/>
              </a:rPr>
              <a:t> SPIEGASSERO </a:t>
            </a:r>
            <a:r>
              <a:rPr lang="it-IT" spc="-1" dirty="0" err="1">
                <a:solidFill>
                  <a:srgbClr val="000000"/>
                </a:solidFill>
                <a:uFill>
                  <a:solidFill>
                    <a:srgbClr val="FFFFFF"/>
                  </a:solidFill>
                </a:uFill>
                <a:latin typeface="Arial"/>
                <a:ea typeface="DejaVu Sans"/>
              </a:rPr>
              <a:t>DI</a:t>
            </a:r>
            <a:r>
              <a:rPr lang="it-IT" spc="-1" dirty="0">
                <a:solidFill>
                  <a:srgbClr val="000000"/>
                </a:solidFill>
                <a:uFill>
                  <a:solidFill>
                    <a:srgbClr val="FFFFFF"/>
                  </a:solidFill>
                </a:uFill>
                <a:latin typeface="Arial"/>
                <a:ea typeface="DejaVu Sans"/>
              </a:rPr>
              <a:t> </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COSA E’ FATTO O A COSA SERVE TRAMITE UNA LUNGA E DETTAGLIATA </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SPIEGAZIONE VERBALE</a:t>
            </a:r>
            <a:endParaRPr lang="it-IT" spc="-1" dirty="0">
              <a:solidFill>
                <a:srgbClr val="000000"/>
              </a:solidFill>
              <a:uFill>
                <a:solidFill>
                  <a:srgbClr val="FFFFFF"/>
                </a:solidFill>
              </a:uFill>
              <a:latin typeface="Arial"/>
            </a:endParaRPr>
          </a:p>
        </p:txBody>
      </p:sp>
      <p:pic>
        <p:nvPicPr>
          <p:cNvPr id="452" name="Immagine 451"/>
          <p:cNvPicPr/>
          <p:nvPr/>
        </p:nvPicPr>
        <p:blipFill>
          <a:blip r:embed="rId2"/>
          <a:stretch/>
        </p:blipFill>
        <p:spPr>
          <a:xfrm>
            <a:off x="1687440" y="4752000"/>
            <a:ext cx="3992040" cy="1938240"/>
          </a:xfrm>
          <a:prstGeom prst="rect">
            <a:avLst/>
          </a:prstGeom>
          <a:ln>
            <a:noFill/>
          </a:ln>
        </p:spPr>
      </p:pic>
      <p:pic>
        <p:nvPicPr>
          <p:cNvPr id="453" name="Immagine 452"/>
          <p:cNvPicPr/>
          <p:nvPr/>
        </p:nvPicPr>
        <p:blipFill>
          <a:blip r:embed="rId3"/>
          <a:stretch/>
        </p:blipFill>
        <p:spPr>
          <a:xfrm>
            <a:off x="5844000" y="4608000"/>
            <a:ext cx="4443480" cy="2157480"/>
          </a:xfrm>
          <a:prstGeom prst="rect">
            <a:avLst/>
          </a:prstGeom>
          <a:ln>
            <a:noFill/>
          </a:ln>
        </p:spPr>
      </p:pic>
    </p:spTree>
    <p:extLst>
      <p:ext uri="{BB962C8B-B14F-4D97-AF65-F5344CB8AC3E}">
        <p14:creationId xmlns:p14="http://schemas.microsoft.com/office/powerpoint/2010/main" val="2184097915"/>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CustomShape 1"/>
          <p:cNvSpPr/>
          <p:nvPr/>
        </p:nvSpPr>
        <p:spPr>
          <a:xfrm>
            <a:off x="1668000" y="288000"/>
            <a:ext cx="8970120" cy="1997992"/>
          </a:xfrm>
          <a:prstGeom prst="rect">
            <a:avLst/>
          </a:prstGeom>
          <a:ln/>
        </p:spPr>
        <p:style>
          <a:lnRef idx="1">
            <a:schemeClr val="accent4"/>
          </a:lnRef>
          <a:fillRef idx="2">
            <a:schemeClr val="accent4"/>
          </a:fillRef>
          <a:effectRef idx="1">
            <a:schemeClr val="accent4"/>
          </a:effectRef>
          <a:fontRef idx="minor">
            <a:schemeClr val="dk1"/>
          </a:fontRef>
        </p:style>
        <p:txBody>
          <a:bodyPr lIns="90000" tIns="45000" rIns="90000" bIns="45000"/>
          <a:lstStyle/>
          <a:p>
            <a:r>
              <a:rPr lang="it-IT" spc="-1" dirty="0">
                <a:solidFill>
                  <a:srgbClr val="000000"/>
                </a:solidFill>
                <a:uFill>
                  <a:solidFill>
                    <a:srgbClr val="FFFFFF"/>
                  </a:solidFill>
                </a:uFill>
                <a:latin typeface="Arial"/>
                <a:ea typeface="DejaVu Sans"/>
              </a:rPr>
              <a:t>LA POTENZA DELL’IMMAGINE E’ </a:t>
            </a:r>
            <a:r>
              <a:rPr lang="it-IT" spc="-1" dirty="0" err="1">
                <a:solidFill>
                  <a:srgbClr val="000000"/>
                </a:solidFill>
                <a:uFill>
                  <a:solidFill>
                    <a:srgbClr val="FFFFFF"/>
                  </a:solidFill>
                </a:uFill>
                <a:latin typeface="Arial"/>
                <a:ea typeface="DejaVu Sans"/>
              </a:rPr>
              <a:t>DI</a:t>
            </a:r>
            <a:r>
              <a:rPr lang="it-IT" spc="-1" dirty="0">
                <a:solidFill>
                  <a:srgbClr val="000000"/>
                </a:solidFill>
                <a:uFill>
                  <a:solidFill>
                    <a:srgbClr val="FFFFFF"/>
                  </a:solidFill>
                </a:uFill>
                <a:latin typeface="Arial"/>
                <a:ea typeface="DejaVu Sans"/>
              </a:rPr>
              <a:t> GRAN LUNGA PIU’ EFFICACE  PER TOCCARE</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LE EMOZIONI E LA VOLONTA’, DUNQUE PER COINVOLGERE IN UNA</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ESPERIENZA.</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ANCHE L’INCONTRO PERSONALE CON DIO SI ATTUA NEL RITO LITURGICO </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MEDIANTE SIMBOLI E COLORI. L’AFFERMAZIONE DELLE IMMAGINI NEL </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CULTO E’ PASSATA PER DURE BATTAGLIE ICONOCLASTE</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 ( CONCILIO </a:t>
            </a:r>
            <a:r>
              <a:rPr lang="it-IT" spc="-1" dirty="0" err="1">
                <a:solidFill>
                  <a:srgbClr val="000000"/>
                </a:solidFill>
                <a:uFill>
                  <a:solidFill>
                    <a:srgbClr val="FFFFFF"/>
                  </a:solidFill>
                </a:uFill>
                <a:latin typeface="Arial"/>
                <a:ea typeface="DejaVu Sans"/>
              </a:rPr>
              <a:t>DI</a:t>
            </a:r>
            <a:r>
              <a:rPr lang="it-IT" spc="-1" dirty="0">
                <a:solidFill>
                  <a:srgbClr val="000000"/>
                </a:solidFill>
                <a:uFill>
                  <a:solidFill>
                    <a:srgbClr val="FFFFFF"/>
                  </a:solidFill>
                </a:uFill>
                <a:latin typeface="Arial"/>
                <a:ea typeface="DejaVu Sans"/>
              </a:rPr>
              <a:t> NICEA  787 )</a:t>
            </a:r>
            <a:endParaRPr lang="it-IT" spc="-1" dirty="0">
              <a:solidFill>
                <a:srgbClr val="000000"/>
              </a:solidFill>
              <a:uFill>
                <a:solidFill>
                  <a:srgbClr val="FFFFFF"/>
                </a:solidFill>
              </a:uFill>
              <a:latin typeface="Arial"/>
            </a:endParaRPr>
          </a:p>
          <a:p>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PER COMPRENDERE IL SENSO SPIRITUALE </a:t>
            </a:r>
            <a:r>
              <a:rPr lang="it-IT" spc="-1" dirty="0" err="1">
                <a:solidFill>
                  <a:srgbClr val="000000"/>
                </a:solidFill>
                <a:uFill>
                  <a:solidFill>
                    <a:srgbClr val="FFFFFF"/>
                  </a:solidFill>
                </a:uFill>
                <a:latin typeface="Arial"/>
                <a:ea typeface="DejaVu Sans"/>
              </a:rPr>
              <a:t>DI</a:t>
            </a:r>
            <a:r>
              <a:rPr lang="it-IT" spc="-1" dirty="0">
                <a:solidFill>
                  <a:srgbClr val="000000"/>
                </a:solidFill>
                <a:uFill>
                  <a:solidFill>
                    <a:srgbClr val="FFFFFF"/>
                  </a:solidFill>
                </a:uFill>
                <a:latin typeface="Arial"/>
                <a:ea typeface="DejaVu Sans"/>
              </a:rPr>
              <a:t> </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CIO’ CHE VEDIAMO DURANTE LE CELEBRAZIONI</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E LA LEGITTIMITA’ DELL’USO </a:t>
            </a:r>
            <a:r>
              <a:rPr lang="it-IT" spc="-1" dirty="0" err="1">
                <a:solidFill>
                  <a:srgbClr val="000000"/>
                </a:solidFill>
                <a:uFill>
                  <a:solidFill>
                    <a:srgbClr val="FFFFFF"/>
                  </a:solidFill>
                </a:uFill>
                <a:latin typeface="Arial"/>
                <a:ea typeface="DejaVu Sans"/>
              </a:rPr>
              <a:t>DI</a:t>
            </a:r>
            <a:r>
              <a:rPr lang="it-IT" spc="-1" dirty="0">
                <a:solidFill>
                  <a:srgbClr val="000000"/>
                </a:solidFill>
                <a:uFill>
                  <a:solidFill>
                    <a:srgbClr val="FFFFFF"/>
                  </a:solidFill>
                </a:uFill>
                <a:latin typeface="Arial"/>
                <a:ea typeface="DejaVu Sans"/>
              </a:rPr>
              <a:t> IMMAGINI SACRE</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SI PUO’ INIZIARE A CAPIRE LA DINAMICA</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ANTROPOLOGICA DELL’IMMAGINE</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ATTRAVERSO UNA ATTIVITA’ </a:t>
            </a:r>
            <a:r>
              <a:rPr lang="it-IT" spc="-1" dirty="0" err="1">
                <a:solidFill>
                  <a:srgbClr val="000000"/>
                </a:solidFill>
                <a:uFill>
                  <a:solidFill>
                    <a:srgbClr val="FFFFFF"/>
                  </a:solidFill>
                </a:uFill>
                <a:latin typeface="Arial"/>
                <a:ea typeface="DejaVu Sans"/>
              </a:rPr>
              <a:t>DI</a:t>
            </a:r>
            <a:r>
              <a:rPr lang="it-IT" spc="-1" dirty="0">
                <a:solidFill>
                  <a:srgbClr val="000000"/>
                </a:solidFill>
                <a:uFill>
                  <a:solidFill>
                    <a:srgbClr val="FFFFFF"/>
                  </a:solidFill>
                </a:uFill>
                <a:latin typeface="Arial"/>
                <a:ea typeface="DejaVu Sans"/>
              </a:rPr>
              <a:t> </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FOTOLINGUAGGIO. </a:t>
            </a:r>
            <a:endParaRPr lang="it-IT" spc="-1" dirty="0">
              <a:solidFill>
                <a:srgbClr val="000000"/>
              </a:solidFill>
              <a:uFill>
                <a:solidFill>
                  <a:srgbClr val="FFFFFF"/>
                </a:solidFill>
              </a:uFill>
              <a:latin typeface="Arial"/>
            </a:endParaRPr>
          </a:p>
        </p:txBody>
      </p:sp>
      <p:pic>
        <p:nvPicPr>
          <p:cNvPr id="455" name="Immagine 454"/>
          <p:cNvPicPr/>
          <p:nvPr/>
        </p:nvPicPr>
        <p:blipFill>
          <a:blip r:embed="rId2"/>
          <a:stretch/>
        </p:blipFill>
        <p:spPr>
          <a:xfrm>
            <a:off x="7714920" y="2304000"/>
            <a:ext cx="2923200" cy="4389480"/>
          </a:xfrm>
          <a:prstGeom prst="rect">
            <a:avLst/>
          </a:prstGeom>
          <a:ln>
            <a:noFill/>
          </a:ln>
        </p:spPr>
      </p:pic>
    </p:spTree>
    <p:extLst>
      <p:ext uri="{BB962C8B-B14F-4D97-AF65-F5344CB8AC3E}">
        <p14:creationId xmlns:p14="http://schemas.microsoft.com/office/powerpoint/2010/main" val="1655008351"/>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CustomShape 1"/>
          <p:cNvSpPr/>
          <p:nvPr/>
        </p:nvSpPr>
        <p:spPr>
          <a:xfrm>
            <a:off x="1560360" y="0"/>
            <a:ext cx="9034920" cy="928670"/>
          </a:xfrm>
          <a:prstGeom prst="rect">
            <a:avLst/>
          </a:prstGeom>
          <a:ln/>
        </p:spPr>
        <p:style>
          <a:lnRef idx="1">
            <a:schemeClr val="dk1"/>
          </a:lnRef>
          <a:fillRef idx="2">
            <a:schemeClr val="dk1"/>
          </a:fillRef>
          <a:effectRef idx="1">
            <a:schemeClr val="dk1"/>
          </a:effectRef>
          <a:fontRef idx="minor">
            <a:schemeClr val="dk1"/>
          </a:fontRef>
        </p:style>
        <p:txBody>
          <a:bodyPr lIns="90000" tIns="45000" rIns="90000" bIns="45000"/>
          <a:lstStyle/>
          <a:p>
            <a:r>
              <a:rPr lang="it-IT" sz="1400" spc="-1" dirty="0">
                <a:solidFill>
                  <a:srgbClr val="000000"/>
                </a:solidFill>
                <a:uFill>
                  <a:solidFill>
                    <a:srgbClr val="FFFFFF"/>
                  </a:solidFill>
                </a:uFill>
                <a:latin typeface="Arial"/>
                <a:ea typeface="DejaVu Sans"/>
              </a:rPr>
              <a:t>1) IL PRIMO APPROCCIO PUO’ ESSERE UNA SEMPLICE PROIEZIONE </a:t>
            </a:r>
            <a:r>
              <a:rPr lang="it-IT" sz="1400" spc="-1" dirty="0" err="1">
                <a:solidFill>
                  <a:srgbClr val="000000"/>
                </a:solidFill>
                <a:uFill>
                  <a:solidFill>
                    <a:srgbClr val="FFFFFF"/>
                  </a:solidFill>
                </a:uFill>
                <a:latin typeface="Arial"/>
                <a:ea typeface="DejaVu Sans"/>
              </a:rPr>
              <a:t>DI</a:t>
            </a:r>
            <a:r>
              <a:rPr lang="it-IT" sz="1400" spc="-1" dirty="0">
                <a:solidFill>
                  <a:srgbClr val="000000"/>
                </a:solidFill>
                <a:uFill>
                  <a:solidFill>
                    <a:srgbClr val="FFFFFF"/>
                  </a:solidFill>
                </a:uFill>
                <a:latin typeface="Arial"/>
                <a:ea typeface="DejaVu Sans"/>
              </a:rPr>
              <a:t> DUE  IMMAGINI SULLA MATERNITA’: UNA NATURALE, UMANA, L’ALTRA </a:t>
            </a:r>
            <a:r>
              <a:rPr lang="it-IT" sz="1400" spc="-1" dirty="0" err="1">
                <a:solidFill>
                  <a:srgbClr val="000000"/>
                </a:solidFill>
                <a:uFill>
                  <a:solidFill>
                    <a:srgbClr val="FFFFFF"/>
                  </a:solidFill>
                </a:uFill>
                <a:latin typeface="Arial"/>
                <a:ea typeface="DejaVu Sans"/>
              </a:rPr>
              <a:t>DI</a:t>
            </a:r>
            <a:r>
              <a:rPr lang="it-IT" sz="1400" spc="-1" dirty="0">
                <a:solidFill>
                  <a:srgbClr val="000000"/>
                </a:solidFill>
                <a:uFill>
                  <a:solidFill>
                    <a:srgbClr val="FFFFFF"/>
                  </a:solidFill>
                </a:uFill>
                <a:latin typeface="Arial"/>
                <a:ea typeface="DejaVu Sans"/>
              </a:rPr>
              <a:t> MADONNA COL BAMBINO. OGNUNO LIBERAMENTE ESPRIMERA’ CIO’ CHE L’IMMAGINE GLI COMUNICA ATTRAVERSO UNA SOLA PAROLA DA ANNOTARE ALLA LAVAGNA. ALLA FINE SI CERCHERA’ </a:t>
            </a:r>
            <a:r>
              <a:rPr lang="it-IT" sz="1400" spc="-1" dirty="0" err="1">
                <a:solidFill>
                  <a:srgbClr val="000000"/>
                </a:solidFill>
                <a:uFill>
                  <a:solidFill>
                    <a:srgbClr val="FFFFFF"/>
                  </a:solidFill>
                </a:uFill>
                <a:latin typeface="Arial"/>
                <a:ea typeface="DejaVu Sans"/>
              </a:rPr>
              <a:t>DI</a:t>
            </a:r>
            <a:r>
              <a:rPr lang="it-IT" sz="1400" spc="-1" dirty="0">
                <a:solidFill>
                  <a:srgbClr val="000000"/>
                </a:solidFill>
                <a:uFill>
                  <a:solidFill>
                    <a:srgbClr val="FFFFFF"/>
                  </a:solidFill>
                </a:uFill>
                <a:latin typeface="Arial"/>
                <a:ea typeface="DejaVu Sans"/>
              </a:rPr>
              <a:t> COLEGARE INSIEME LE IDEE EMERSE.</a:t>
            </a:r>
            <a:endParaRPr lang="it-IT" spc="-1" dirty="0">
              <a:solidFill>
                <a:srgbClr val="000000"/>
              </a:solidFill>
              <a:uFill>
                <a:solidFill>
                  <a:srgbClr val="FFFFFF"/>
                </a:solidFill>
              </a:uFill>
              <a:latin typeface="Arial"/>
            </a:endParaRPr>
          </a:p>
          <a:p>
            <a:r>
              <a:rPr lang="it-IT" sz="1400" spc="-1" dirty="0">
                <a:solidFill>
                  <a:srgbClr val="000000"/>
                </a:solidFill>
                <a:uFill>
                  <a:solidFill>
                    <a:srgbClr val="FFFFFF"/>
                  </a:solidFill>
                </a:uFill>
                <a:latin typeface="Arial"/>
                <a:ea typeface="DejaVu Sans"/>
              </a:rPr>
              <a:t> </a:t>
            </a:r>
            <a:endParaRPr lang="it-IT" spc="-1" dirty="0">
              <a:solidFill>
                <a:srgbClr val="000000"/>
              </a:solidFill>
              <a:uFill>
                <a:solidFill>
                  <a:srgbClr val="FFFFFF"/>
                </a:solidFill>
              </a:uFill>
              <a:latin typeface="Arial"/>
            </a:endParaRPr>
          </a:p>
        </p:txBody>
      </p:sp>
      <p:pic>
        <p:nvPicPr>
          <p:cNvPr id="457" name="Immagine 456"/>
          <p:cNvPicPr/>
          <p:nvPr/>
        </p:nvPicPr>
        <p:blipFill>
          <a:blip r:embed="rId2" cstate="print"/>
          <a:stretch/>
        </p:blipFill>
        <p:spPr>
          <a:xfrm>
            <a:off x="1787160" y="3359520"/>
            <a:ext cx="2760120" cy="3520800"/>
          </a:xfrm>
          <a:prstGeom prst="rect">
            <a:avLst/>
          </a:prstGeom>
          <a:ln>
            <a:noFill/>
          </a:ln>
        </p:spPr>
      </p:pic>
      <p:sp>
        <p:nvSpPr>
          <p:cNvPr id="458" name="CustomShape 2"/>
          <p:cNvSpPr/>
          <p:nvPr/>
        </p:nvSpPr>
        <p:spPr>
          <a:xfrm>
            <a:off x="4667240" y="1214422"/>
            <a:ext cx="5861520" cy="5467318"/>
          </a:xfrm>
          <a:prstGeom prst="rect">
            <a:avLst/>
          </a:prstGeom>
          <a:ln/>
        </p:spPr>
        <p:style>
          <a:lnRef idx="1">
            <a:schemeClr val="accent6"/>
          </a:lnRef>
          <a:fillRef idx="2">
            <a:schemeClr val="accent6"/>
          </a:fillRef>
          <a:effectRef idx="1">
            <a:schemeClr val="accent6"/>
          </a:effectRef>
          <a:fontRef idx="minor">
            <a:schemeClr val="dk1"/>
          </a:fontRef>
        </p:style>
        <p:txBody>
          <a:bodyPr lIns="90000" tIns="45000" rIns="90000" bIns="45000"/>
          <a:lstStyle/>
          <a:p>
            <a:r>
              <a:rPr lang="it-IT" sz="1400" spc="-1" dirty="0">
                <a:solidFill>
                  <a:srgbClr val="000000"/>
                </a:solidFill>
                <a:uFill>
                  <a:solidFill>
                    <a:srgbClr val="FFFFFF"/>
                  </a:solidFill>
                </a:uFill>
                <a:latin typeface="Arial"/>
                <a:ea typeface="DejaVu Sans"/>
              </a:rPr>
              <a:t>2) IL SECONDO PASSAGGIO CONSISTE IN UNA</a:t>
            </a:r>
            <a:endParaRPr lang="it-IT" spc="-1" dirty="0">
              <a:solidFill>
                <a:srgbClr val="000000"/>
              </a:solidFill>
              <a:uFill>
                <a:solidFill>
                  <a:srgbClr val="FFFFFF"/>
                </a:solidFill>
              </a:uFill>
              <a:latin typeface="Arial"/>
            </a:endParaRPr>
          </a:p>
          <a:p>
            <a:r>
              <a:rPr lang="it-IT" sz="1400" spc="-1" dirty="0">
                <a:solidFill>
                  <a:srgbClr val="000000"/>
                </a:solidFill>
                <a:uFill>
                  <a:solidFill>
                    <a:srgbClr val="FFFFFF"/>
                  </a:solidFill>
                </a:uFill>
                <a:latin typeface="Arial"/>
                <a:ea typeface="DejaVu Sans"/>
              </a:rPr>
              <a:t>ANALISI PIU’ PARTICOLAREGGIATA ENTRANDO</a:t>
            </a:r>
            <a:endParaRPr lang="it-IT" spc="-1" dirty="0">
              <a:solidFill>
                <a:srgbClr val="000000"/>
              </a:solidFill>
              <a:uFill>
                <a:solidFill>
                  <a:srgbClr val="FFFFFF"/>
                </a:solidFill>
              </a:uFill>
              <a:latin typeface="Arial"/>
            </a:endParaRPr>
          </a:p>
          <a:p>
            <a:r>
              <a:rPr lang="it-IT" sz="1400" spc="-1" dirty="0">
                <a:solidFill>
                  <a:srgbClr val="000000"/>
                </a:solidFill>
                <a:uFill>
                  <a:solidFill>
                    <a:srgbClr val="FFFFFF"/>
                  </a:solidFill>
                </a:uFill>
                <a:latin typeface="Arial"/>
                <a:ea typeface="DejaVu Sans"/>
              </a:rPr>
              <a:t>DENTRO L’IMMAGINE. PER ESEMPIO </a:t>
            </a:r>
            <a:r>
              <a:rPr lang="it-IT" sz="1400" spc="-1" dirty="0" err="1">
                <a:solidFill>
                  <a:srgbClr val="000000"/>
                </a:solidFill>
                <a:uFill>
                  <a:solidFill>
                    <a:srgbClr val="FFFFFF"/>
                  </a:solidFill>
                </a:uFill>
                <a:latin typeface="Arial"/>
                <a:ea typeface="DejaVu Sans"/>
              </a:rPr>
              <a:t>CI</a:t>
            </a:r>
            <a:r>
              <a:rPr lang="it-IT" sz="1400" spc="-1" dirty="0">
                <a:solidFill>
                  <a:srgbClr val="000000"/>
                </a:solidFill>
                <a:uFill>
                  <a:solidFill>
                    <a:srgbClr val="FFFFFF"/>
                  </a:solidFill>
                </a:uFill>
                <a:latin typeface="Arial"/>
                <a:ea typeface="DejaVu Sans"/>
              </a:rPr>
              <a:t> SI PUO’</a:t>
            </a:r>
            <a:endParaRPr lang="it-IT" spc="-1" dirty="0">
              <a:solidFill>
                <a:srgbClr val="000000"/>
              </a:solidFill>
              <a:uFill>
                <a:solidFill>
                  <a:srgbClr val="FFFFFF"/>
                </a:solidFill>
              </a:uFill>
              <a:latin typeface="Arial"/>
            </a:endParaRPr>
          </a:p>
          <a:p>
            <a:r>
              <a:rPr lang="it-IT" sz="1400" spc="-1" dirty="0">
                <a:solidFill>
                  <a:srgbClr val="000000"/>
                </a:solidFill>
                <a:uFill>
                  <a:solidFill>
                    <a:srgbClr val="FFFFFF"/>
                  </a:solidFill>
                </a:uFill>
                <a:latin typeface="Arial"/>
                <a:ea typeface="DejaVu Sans"/>
              </a:rPr>
              <a:t>SOFFERMARE SULL’ATTEGGIAMENTO DELLA </a:t>
            </a:r>
            <a:endParaRPr lang="it-IT" spc="-1" dirty="0">
              <a:solidFill>
                <a:srgbClr val="000000"/>
              </a:solidFill>
              <a:uFill>
                <a:solidFill>
                  <a:srgbClr val="FFFFFF"/>
                </a:solidFill>
              </a:uFill>
              <a:latin typeface="Arial"/>
            </a:endParaRPr>
          </a:p>
          <a:p>
            <a:r>
              <a:rPr lang="it-IT" sz="1400" spc="-1" dirty="0">
                <a:solidFill>
                  <a:srgbClr val="000000"/>
                </a:solidFill>
                <a:uFill>
                  <a:solidFill>
                    <a:srgbClr val="FFFFFF"/>
                  </a:solidFill>
                </a:uFill>
                <a:latin typeface="Arial"/>
                <a:ea typeface="DejaVu Sans"/>
              </a:rPr>
              <a:t>MADRE:</a:t>
            </a:r>
            <a:r>
              <a:rPr lang="it-IT" sz="1400" spc="-1" dirty="0" err="1">
                <a:solidFill>
                  <a:srgbClr val="000000"/>
                </a:solidFill>
                <a:uFill>
                  <a:solidFill>
                    <a:srgbClr val="FFFFFF"/>
                  </a:solidFill>
                </a:uFill>
                <a:latin typeface="Arial"/>
                <a:ea typeface="DejaVu Sans"/>
              </a:rPr>
              <a:t>cOSA</a:t>
            </a:r>
            <a:r>
              <a:rPr lang="it-IT" sz="1400" spc="-1" dirty="0">
                <a:solidFill>
                  <a:srgbClr val="000000"/>
                </a:solidFill>
                <a:uFill>
                  <a:solidFill>
                    <a:srgbClr val="FFFFFF"/>
                  </a:solidFill>
                </a:uFill>
                <a:latin typeface="Arial"/>
                <a:ea typeface="DejaVu Sans"/>
              </a:rPr>
              <a:t> STA FACENDO? QUAL’E’ L’ESPRESSIO-</a:t>
            </a:r>
            <a:endParaRPr lang="it-IT" spc="-1" dirty="0">
              <a:solidFill>
                <a:srgbClr val="000000"/>
              </a:solidFill>
              <a:uFill>
                <a:solidFill>
                  <a:srgbClr val="FFFFFF"/>
                </a:solidFill>
              </a:uFill>
              <a:latin typeface="Arial"/>
            </a:endParaRPr>
          </a:p>
          <a:p>
            <a:r>
              <a:rPr lang="it-IT" sz="1400" spc="-1" dirty="0">
                <a:solidFill>
                  <a:srgbClr val="000000"/>
                </a:solidFill>
                <a:uFill>
                  <a:solidFill>
                    <a:srgbClr val="FFFFFF"/>
                  </a:solidFill>
                </a:uFill>
                <a:latin typeface="Arial"/>
                <a:ea typeface="DejaVu Sans"/>
              </a:rPr>
              <a:t>NE DEL VISO? GLI OCCHI SONO APERTI O CHIUSI?</a:t>
            </a:r>
            <a:endParaRPr lang="it-IT" spc="-1" dirty="0">
              <a:solidFill>
                <a:srgbClr val="000000"/>
              </a:solidFill>
              <a:uFill>
                <a:solidFill>
                  <a:srgbClr val="FFFFFF"/>
                </a:solidFill>
              </a:uFill>
              <a:latin typeface="Arial"/>
            </a:endParaRPr>
          </a:p>
          <a:p>
            <a:r>
              <a:rPr lang="it-IT" sz="1400" spc="-1" dirty="0">
                <a:solidFill>
                  <a:srgbClr val="000000"/>
                </a:solidFill>
                <a:uFill>
                  <a:solidFill>
                    <a:srgbClr val="FFFFFF"/>
                  </a:solidFill>
                </a:uFill>
                <a:latin typeface="Arial"/>
                <a:ea typeface="DejaVu Sans"/>
              </a:rPr>
              <a:t>COSA SIGNIFICA? E’ PROTESA VERSO IL </a:t>
            </a:r>
            <a:endParaRPr lang="it-IT" spc="-1" dirty="0">
              <a:solidFill>
                <a:srgbClr val="000000"/>
              </a:solidFill>
              <a:uFill>
                <a:solidFill>
                  <a:srgbClr val="FFFFFF"/>
                </a:solidFill>
              </a:uFill>
              <a:latin typeface="Arial"/>
            </a:endParaRPr>
          </a:p>
          <a:p>
            <a:r>
              <a:rPr lang="it-IT" sz="1400" spc="-1" dirty="0">
                <a:solidFill>
                  <a:srgbClr val="000000"/>
                </a:solidFill>
                <a:uFill>
                  <a:solidFill>
                    <a:srgbClr val="FFFFFF"/>
                  </a:solidFill>
                </a:uFill>
                <a:latin typeface="Arial"/>
                <a:ea typeface="DejaVu Sans"/>
              </a:rPr>
              <a:t>BAMBINO? </a:t>
            </a:r>
            <a:endParaRPr lang="it-IT" spc="-1" dirty="0">
              <a:solidFill>
                <a:srgbClr val="000000"/>
              </a:solidFill>
              <a:uFill>
                <a:solidFill>
                  <a:srgbClr val="FFFFFF"/>
                </a:solidFill>
              </a:uFill>
              <a:latin typeface="Arial"/>
            </a:endParaRPr>
          </a:p>
          <a:p>
            <a:r>
              <a:rPr lang="it-IT" sz="1400" spc="-1" dirty="0">
                <a:solidFill>
                  <a:srgbClr val="000000"/>
                </a:solidFill>
                <a:uFill>
                  <a:solidFill>
                    <a:srgbClr val="FFFFFF"/>
                  </a:solidFill>
                </a:uFill>
                <a:latin typeface="Arial"/>
                <a:ea typeface="DejaVu Sans"/>
              </a:rPr>
              <a:t>3) POI SI PASSA AL BAMBINO: DOVE E’ RIVOLTO IL</a:t>
            </a:r>
            <a:endParaRPr lang="it-IT" spc="-1" dirty="0">
              <a:solidFill>
                <a:srgbClr val="000000"/>
              </a:solidFill>
              <a:uFill>
                <a:solidFill>
                  <a:srgbClr val="FFFFFF"/>
                </a:solidFill>
              </a:uFill>
              <a:latin typeface="Arial"/>
            </a:endParaRPr>
          </a:p>
          <a:p>
            <a:r>
              <a:rPr lang="it-IT" sz="1400" spc="-1" dirty="0">
                <a:solidFill>
                  <a:srgbClr val="000000"/>
                </a:solidFill>
                <a:uFill>
                  <a:solidFill>
                    <a:srgbClr val="FFFFFF"/>
                  </a:solidFill>
                </a:uFill>
                <a:latin typeface="Arial"/>
                <a:ea typeface="DejaVu Sans"/>
              </a:rPr>
              <a:t>SUO SGUARDO? QUALE ESPRESSIONE DEL VOLTO HA?</a:t>
            </a:r>
            <a:endParaRPr lang="it-IT" spc="-1" dirty="0">
              <a:solidFill>
                <a:srgbClr val="000000"/>
              </a:solidFill>
              <a:uFill>
                <a:solidFill>
                  <a:srgbClr val="FFFFFF"/>
                </a:solidFill>
              </a:uFill>
              <a:latin typeface="Arial"/>
            </a:endParaRPr>
          </a:p>
          <a:p>
            <a:r>
              <a:rPr lang="it-IT" sz="1400" spc="-1" dirty="0">
                <a:solidFill>
                  <a:srgbClr val="000000"/>
                </a:solidFill>
                <a:uFill>
                  <a:solidFill>
                    <a:srgbClr val="FFFFFF"/>
                  </a:solidFill>
                </a:uFill>
                <a:latin typeface="Arial"/>
                <a:ea typeface="DejaVu Sans"/>
              </a:rPr>
              <a:t>4) A QUESTO PUNTO SI PUO’ RAGIONARE SU QUANTO</a:t>
            </a:r>
            <a:endParaRPr lang="it-IT" spc="-1" dirty="0">
              <a:solidFill>
                <a:srgbClr val="000000"/>
              </a:solidFill>
              <a:uFill>
                <a:solidFill>
                  <a:srgbClr val="FFFFFF"/>
                </a:solidFill>
              </a:uFill>
              <a:latin typeface="Arial"/>
            </a:endParaRPr>
          </a:p>
          <a:p>
            <a:r>
              <a:rPr lang="it-IT" sz="1400" spc="-1" dirty="0">
                <a:solidFill>
                  <a:srgbClr val="000000"/>
                </a:solidFill>
                <a:uFill>
                  <a:solidFill>
                    <a:srgbClr val="FFFFFF"/>
                  </a:solidFill>
                </a:uFill>
                <a:latin typeface="Arial"/>
                <a:ea typeface="DejaVu Sans"/>
              </a:rPr>
              <a:t>EMERSO: LA MADRE HA CURA DEL FIGLIO</a:t>
            </a:r>
            <a:endParaRPr lang="it-IT" spc="-1" dirty="0">
              <a:solidFill>
                <a:srgbClr val="000000"/>
              </a:solidFill>
              <a:uFill>
                <a:solidFill>
                  <a:srgbClr val="FFFFFF"/>
                </a:solidFill>
              </a:uFill>
              <a:latin typeface="Arial"/>
            </a:endParaRPr>
          </a:p>
          <a:p>
            <a:r>
              <a:rPr lang="it-IT" sz="1400" spc="-1" dirty="0">
                <a:solidFill>
                  <a:srgbClr val="000000"/>
                </a:solidFill>
                <a:uFill>
                  <a:solidFill>
                    <a:srgbClr val="FFFFFF"/>
                  </a:solidFill>
                </a:uFill>
                <a:latin typeface="Arial"/>
                <a:ea typeface="DejaVu Sans"/>
              </a:rPr>
              <a:t> INDIPENDENTEMENTE DALL’ESSERE RICAMBIATA O NO. IL SUO ATTEGGIAMENTO RIVELA UN AMORE GRATUITO E INCONDIZIONATO</a:t>
            </a:r>
            <a:endParaRPr lang="it-IT" spc="-1" dirty="0">
              <a:solidFill>
                <a:srgbClr val="000000"/>
              </a:solidFill>
              <a:uFill>
                <a:solidFill>
                  <a:srgbClr val="FFFFFF"/>
                </a:solidFill>
              </a:uFill>
              <a:latin typeface="Arial"/>
            </a:endParaRPr>
          </a:p>
          <a:p>
            <a:r>
              <a:rPr lang="it-IT" sz="1400" spc="-1" dirty="0">
                <a:solidFill>
                  <a:srgbClr val="000000"/>
                </a:solidFill>
                <a:uFill>
                  <a:solidFill>
                    <a:srgbClr val="FFFFFF"/>
                  </a:solidFill>
                </a:uFill>
                <a:latin typeface="Arial"/>
                <a:ea typeface="DejaVu Sans"/>
              </a:rPr>
              <a:t>5) ALLA FINE SE IL CLIMA DEL GRUPPO CLASSE LO PERMETTE, SI PUO’ LASCIARE SPAZIO A INTERVENTI PERSONALI: RICORDI, EMOZIONI, RACCONTI CHE L’IMMAGINA HA FATTO SCATURIRE IN </a:t>
            </a:r>
            <a:r>
              <a:rPr lang="it-IT" sz="1400" spc="-1" dirty="0" err="1">
                <a:solidFill>
                  <a:srgbClr val="000000"/>
                </a:solidFill>
                <a:uFill>
                  <a:solidFill>
                    <a:srgbClr val="FFFFFF"/>
                  </a:solidFill>
                </a:uFill>
                <a:latin typeface="Arial"/>
                <a:ea typeface="DejaVu Sans"/>
              </a:rPr>
              <a:t>CIASCUNO…</a:t>
            </a:r>
            <a:r>
              <a:rPr lang="it-IT" sz="1400" spc="-1" dirty="0">
                <a:solidFill>
                  <a:srgbClr val="000000"/>
                </a:solidFill>
                <a:uFill>
                  <a:solidFill>
                    <a:srgbClr val="FFFFFF"/>
                  </a:solidFill>
                </a:uFill>
                <a:latin typeface="Arial"/>
                <a:ea typeface="DejaVu Sans"/>
              </a:rPr>
              <a:t>.</a:t>
            </a:r>
            <a:endParaRPr lang="it-IT" spc="-1" dirty="0">
              <a:solidFill>
                <a:srgbClr val="000000"/>
              </a:solidFill>
              <a:uFill>
                <a:solidFill>
                  <a:srgbClr val="FFFFFF"/>
                </a:solidFill>
              </a:uFill>
              <a:latin typeface="Arial"/>
            </a:endParaRPr>
          </a:p>
          <a:p>
            <a:r>
              <a:rPr lang="it-IT" sz="1400" spc="-1" dirty="0">
                <a:solidFill>
                  <a:srgbClr val="000000"/>
                </a:solidFill>
                <a:uFill>
                  <a:solidFill>
                    <a:srgbClr val="FFFFFF"/>
                  </a:solidFill>
                </a:uFill>
                <a:latin typeface="Arial"/>
                <a:ea typeface="DejaVu Sans"/>
              </a:rPr>
              <a:t>IL COLLEGAMENTO ALLA LITURGIA : L’ESPERIENZA ANTROPOLOGICA EVOCATA DALL’IMMAGINE E’ UN SIMBOLO EFFICACE PER PARLARE DELL’AMORE GRATUITO PATERNO/MATERNO </a:t>
            </a:r>
            <a:r>
              <a:rPr lang="it-IT" sz="1400" spc="-1" dirty="0" err="1">
                <a:solidFill>
                  <a:srgbClr val="000000"/>
                </a:solidFill>
                <a:uFill>
                  <a:solidFill>
                    <a:srgbClr val="FFFFFF"/>
                  </a:solidFill>
                </a:uFill>
                <a:latin typeface="Arial"/>
                <a:ea typeface="DejaVu Sans"/>
              </a:rPr>
              <a:t>DI</a:t>
            </a:r>
            <a:r>
              <a:rPr lang="it-IT" sz="1400" spc="-1" dirty="0">
                <a:solidFill>
                  <a:srgbClr val="000000"/>
                </a:solidFill>
                <a:uFill>
                  <a:solidFill>
                    <a:srgbClr val="FFFFFF"/>
                  </a:solidFill>
                </a:uFill>
                <a:latin typeface="Arial"/>
                <a:ea typeface="DejaVu Sans"/>
              </a:rPr>
              <a:t> DIO, DELLA GRATUITA’ E DELLA GRAZIA CHE HA RIVELATO IN CRISTO, DEL FATTO CHE SIAMO TUTTI FIGLI </a:t>
            </a:r>
            <a:r>
              <a:rPr lang="it-IT" sz="1400" spc="-1" dirty="0" err="1">
                <a:solidFill>
                  <a:srgbClr val="000000"/>
                </a:solidFill>
                <a:uFill>
                  <a:solidFill>
                    <a:srgbClr val="FFFFFF"/>
                  </a:solidFill>
                </a:uFill>
                <a:latin typeface="Arial"/>
                <a:ea typeface="DejaVu Sans"/>
              </a:rPr>
              <a:t>DI</a:t>
            </a:r>
            <a:r>
              <a:rPr lang="it-IT" sz="1400" spc="-1" dirty="0">
                <a:solidFill>
                  <a:srgbClr val="000000"/>
                </a:solidFill>
                <a:uFill>
                  <a:solidFill>
                    <a:srgbClr val="FFFFFF"/>
                  </a:solidFill>
                </a:uFill>
                <a:latin typeface="Arial"/>
                <a:ea typeface="DejaVu Sans"/>
              </a:rPr>
              <a:t> </a:t>
            </a:r>
            <a:r>
              <a:rPr lang="it-IT" sz="1400" spc="-1" dirty="0" err="1">
                <a:solidFill>
                  <a:srgbClr val="000000"/>
                </a:solidFill>
                <a:uFill>
                  <a:solidFill>
                    <a:srgbClr val="FFFFFF"/>
                  </a:solidFill>
                </a:uFill>
                <a:latin typeface="Arial"/>
                <a:ea typeface="DejaVu Sans"/>
              </a:rPr>
              <a:t>DIO…</a:t>
            </a:r>
            <a:r>
              <a:rPr lang="it-IT" sz="1400" spc="-1" dirty="0">
                <a:solidFill>
                  <a:srgbClr val="000000"/>
                </a:solidFill>
                <a:uFill>
                  <a:solidFill>
                    <a:srgbClr val="FFFFFF"/>
                  </a:solidFill>
                </a:uFill>
                <a:latin typeface="Arial"/>
                <a:ea typeface="DejaVu Sans"/>
              </a:rPr>
              <a:t>.</a:t>
            </a:r>
            <a:endParaRPr lang="it-IT" spc="-1" dirty="0">
              <a:solidFill>
                <a:srgbClr val="000000"/>
              </a:solidFill>
              <a:uFill>
                <a:solidFill>
                  <a:srgbClr val="FFFFFF"/>
                </a:solidFill>
              </a:uFill>
              <a:latin typeface="Arial"/>
            </a:endParaRPr>
          </a:p>
        </p:txBody>
      </p:sp>
      <p:pic>
        <p:nvPicPr>
          <p:cNvPr id="459" name="Immagine 458"/>
          <p:cNvPicPr/>
          <p:nvPr/>
        </p:nvPicPr>
        <p:blipFill>
          <a:blip r:embed="rId3"/>
          <a:stretch/>
        </p:blipFill>
        <p:spPr>
          <a:xfrm>
            <a:off x="1560360" y="1162080"/>
            <a:ext cx="3138120" cy="2077200"/>
          </a:xfrm>
          <a:prstGeom prst="rect">
            <a:avLst/>
          </a:prstGeom>
          <a:ln>
            <a:noFill/>
          </a:ln>
        </p:spPr>
      </p:pic>
    </p:spTree>
    <p:extLst>
      <p:ext uri="{BB962C8B-B14F-4D97-AF65-F5344CB8AC3E}">
        <p14:creationId xmlns:p14="http://schemas.microsoft.com/office/powerpoint/2010/main" val="1134653192"/>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 name="Immagine 435"/>
          <p:cNvPicPr/>
          <p:nvPr/>
        </p:nvPicPr>
        <p:blipFill>
          <a:blip r:embed="rId2"/>
          <a:stretch/>
        </p:blipFill>
        <p:spPr>
          <a:xfrm>
            <a:off x="1524000" y="358200"/>
            <a:ext cx="8656560" cy="6498720"/>
          </a:xfrm>
          <a:prstGeom prst="rect">
            <a:avLst/>
          </a:prstGeom>
          <a:ln>
            <a:noFill/>
          </a:ln>
        </p:spPr>
      </p:pic>
    </p:spTree>
    <p:extLst>
      <p:ext uri="{BB962C8B-B14F-4D97-AF65-F5344CB8AC3E}">
        <p14:creationId xmlns:p14="http://schemas.microsoft.com/office/powerpoint/2010/main" val="557469755"/>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CustomShape 1"/>
          <p:cNvSpPr/>
          <p:nvPr/>
        </p:nvSpPr>
        <p:spPr>
          <a:xfrm>
            <a:off x="1687800" y="144000"/>
            <a:ext cx="8907480" cy="46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pc="-1" dirty="0">
                <a:solidFill>
                  <a:srgbClr val="000000"/>
                </a:solidFill>
                <a:uFill>
                  <a:solidFill>
                    <a:srgbClr val="FFFFFF"/>
                  </a:solidFill>
                </a:uFill>
                <a:latin typeface="Arial"/>
                <a:ea typeface="DejaVu Sans"/>
              </a:rPr>
              <a:t>SPIEGARE LA VENERAZIONE DELLE IMMAGINI SARA’ PIU’ SEMPLICE DOPO L’ESERCIZIO DEL FOTO LINGUAGGIO: ACCENDERE UN LUME DAVANTI A IMMAGINI SACRE, PORTARE UNA STATUA IN PROCESSIONE SIGNIFICA RICORDARE L’ESPERIENZA CHE ESSA HA SUSCITATO IN NOI. NON SI ASSISTE AL RITO COME SPETTATORI PASSIVI, MA </a:t>
            </a:r>
            <a:r>
              <a:rPr lang="it-IT" spc="-1" dirty="0">
                <a:solidFill>
                  <a:srgbClr val="FF0000"/>
                </a:solidFill>
                <a:uFill>
                  <a:solidFill>
                    <a:srgbClr val="FFFFFF"/>
                  </a:solidFill>
                </a:uFill>
                <a:latin typeface="Arial"/>
                <a:ea typeface="DejaVu Sans"/>
              </a:rPr>
              <a:t>SI PARTECIPA A UN EVENTO </a:t>
            </a:r>
            <a:r>
              <a:rPr lang="it-IT" spc="-1" dirty="0">
                <a:solidFill>
                  <a:srgbClr val="000000"/>
                </a:solidFill>
                <a:uFill>
                  <a:solidFill>
                    <a:srgbClr val="FFFFFF"/>
                  </a:solidFill>
                </a:uFill>
                <a:latin typeface="Arial"/>
                <a:ea typeface="DejaVu Sans"/>
              </a:rPr>
              <a:t>CHE SI STA COMPIENDO E </a:t>
            </a:r>
            <a:r>
              <a:rPr lang="it-IT" spc="-1" dirty="0" err="1">
                <a:solidFill>
                  <a:srgbClr val="000000"/>
                </a:solidFill>
                <a:uFill>
                  <a:solidFill>
                    <a:srgbClr val="FFFFFF"/>
                  </a:solidFill>
                </a:uFill>
                <a:latin typeface="Arial"/>
                <a:ea typeface="DejaVu Sans"/>
              </a:rPr>
              <a:t>DI</a:t>
            </a:r>
            <a:r>
              <a:rPr lang="it-IT" spc="-1" dirty="0">
                <a:solidFill>
                  <a:srgbClr val="000000"/>
                </a:solidFill>
                <a:uFill>
                  <a:solidFill>
                    <a:srgbClr val="FFFFFF"/>
                  </a:solidFill>
                </a:uFill>
                <a:latin typeface="Arial"/>
                <a:ea typeface="DejaVu Sans"/>
              </a:rPr>
              <a:t> CUI VEDIAMO GLI EFFETTI PROPRIO TRAMITE ALCUNI SEGNI VISIVI. SE GUARDO UNA RAFFIGURAZIONE DELLA MADONNA CHE STRINGE AL SENO GESU’ BAMBINO QUESTO SUSCITA IMMEDIATAMENTE IN ME UNA SENSAZIONE </a:t>
            </a:r>
            <a:r>
              <a:rPr lang="it-IT" spc="-1" dirty="0" err="1">
                <a:solidFill>
                  <a:srgbClr val="000000"/>
                </a:solidFill>
                <a:uFill>
                  <a:solidFill>
                    <a:srgbClr val="FFFFFF"/>
                  </a:solidFill>
                </a:uFill>
                <a:latin typeface="Arial"/>
                <a:ea typeface="DejaVu Sans"/>
              </a:rPr>
              <a:t>DI</a:t>
            </a:r>
            <a:r>
              <a:rPr lang="it-IT" spc="-1" dirty="0">
                <a:solidFill>
                  <a:srgbClr val="000000"/>
                </a:solidFill>
                <a:uFill>
                  <a:solidFill>
                    <a:srgbClr val="FFFFFF"/>
                  </a:solidFill>
                </a:uFill>
                <a:latin typeface="Arial"/>
                <a:ea typeface="DejaVu Sans"/>
              </a:rPr>
              <a:t> CALORE, AFFETTO, PACE. ALLORA DENTRO </a:t>
            </a:r>
            <a:r>
              <a:rPr lang="it-IT" spc="-1" dirty="0" err="1">
                <a:solidFill>
                  <a:srgbClr val="000000"/>
                </a:solidFill>
                <a:uFill>
                  <a:solidFill>
                    <a:srgbClr val="FFFFFF"/>
                  </a:solidFill>
                </a:uFill>
                <a:latin typeface="Arial"/>
                <a:ea typeface="DejaVu Sans"/>
              </a:rPr>
              <a:t>DI</a:t>
            </a:r>
            <a:r>
              <a:rPr lang="it-IT" spc="-1" dirty="0">
                <a:solidFill>
                  <a:srgbClr val="000000"/>
                </a:solidFill>
                <a:uFill>
                  <a:solidFill>
                    <a:srgbClr val="FFFFFF"/>
                  </a:solidFill>
                </a:uFill>
                <a:latin typeface="Arial"/>
                <a:ea typeface="DejaVu Sans"/>
              </a:rPr>
              <a:t> ME AFFIORA IL RICORDO AFFETTIVO </a:t>
            </a:r>
            <a:r>
              <a:rPr lang="it-IT" spc="-1" dirty="0" err="1">
                <a:solidFill>
                  <a:srgbClr val="000000"/>
                </a:solidFill>
                <a:uFill>
                  <a:solidFill>
                    <a:srgbClr val="FFFFFF"/>
                  </a:solidFill>
                </a:uFill>
                <a:latin typeface="Arial"/>
                <a:ea typeface="DejaVu Sans"/>
              </a:rPr>
              <a:t>DI</a:t>
            </a:r>
            <a:r>
              <a:rPr lang="it-IT" spc="-1" dirty="0">
                <a:solidFill>
                  <a:srgbClr val="000000"/>
                </a:solidFill>
                <a:uFill>
                  <a:solidFill>
                    <a:srgbClr val="FFFFFF"/>
                  </a:solidFill>
                </a:uFill>
                <a:latin typeface="Arial"/>
                <a:ea typeface="DejaVu Sans"/>
              </a:rPr>
              <a:t> QUANTO L’AMORE </a:t>
            </a:r>
            <a:r>
              <a:rPr lang="it-IT" spc="-1" dirty="0" err="1">
                <a:solidFill>
                  <a:srgbClr val="000000"/>
                </a:solidFill>
                <a:uFill>
                  <a:solidFill>
                    <a:srgbClr val="FFFFFF"/>
                  </a:solidFill>
                </a:uFill>
                <a:latin typeface="Arial"/>
                <a:ea typeface="DejaVu Sans"/>
              </a:rPr>
              <a:t>DI</a:t>
            </a:r>
            <a:r>
              <a:rPr lang="it-IT" spc="-1" dirty="0">
                <a:solidFill>
                  <a:srgbClr val="000000"/>
                </a:solidFill>
                <a:uFill>
                  <a:solidFill>
                    <a:srgbClr val="FFFFFF"/>
                  </a:solidFill>
                </a:uFill>
                <a:latin typeface="Arial"/>
                <a:ea typeface="DejaVu Sans"/>
              </a:rPr>
              <a:t> DIO SI FACCIA DISPONIBILE PER NOI. COLLEGARE SENSAZIONE VISIVA E MEMORIA AFFETTIVA SARA’ </a:t>
            </a:r>
            <a:r>
              <a:rPr lang="it-IT" spc="-1" dirty="0" err="1">
                <a:solidFill>
                  <a:srgbClr val="000000"/>
                </a:solidFill>
                <a:uFill>
                  <a:solidFill>
                    <a:srgbClr val="FFFFFF"/>
                  </a:solidFill>
                </a:uFill>
                <a:latin typeface="Arial"/>
                <a:ea typeface="DejaVu Sans"/>
              </a:rPr>
              <a:t>DI</a:t>
            </a:r>
            <a:r>
              <a:rPr lang="it-IT" spc="-1" dirty="0">
                <a:solidFill>
                  <a:srgbClr val="000000"/>
                </a:solidFill>
                <a:uFill>
                  <a:solidFill>
                    <a:srgbClr val="FFFFFF"/>
                  </a:solidFill>
                </a:uFill>
                <a:latin typeface="Arial"/>
                <a:ea typeface="DejaVu Sans"/>
              </a:rPr>
              <a:t> FONDAMENTALE IMPORTANZA PER NON CADERE NEL RISCHIO </a:t>
            </a:r>
            <a:r>
              <a:rPr lang="it-IT" spc="-1" dirty="0" err="1">
                <a:solidFill>
                  <a:srgbClr val="000000"/>
                </a:solidFill>
                <a:uFill>
                  <a:solidFill>
                    <a:srgbClr val="FFFFFF"/>
                  </a:solidFill>
                </a:uFill>
                <a:latin typeface="Arial"/>
                <a:ea typeface="DejaVu Sans"/>
              </a:rPr>
              <a:t>DI</a:t>
            </a:r>
            <a:r>
              <a:rPr lang="it-IT" spc="-1" dirty="0">
                <a:solidFill>
                  <a:srgbClr val="000000"/>
                </a:solidFill>
                <a:uFill>
                  <a:solidFill>
                    <a:srgbClr val="FFFFFF"/>
                  </a:solidFill>
                </a:uFill>
                <a:latin typeface="Arial"/>
                <a:ea typeface="DejaVu Sans"/>
              </a:rPr>
              <a:t> CONSIDERARE IL RITO SOLO QUALCOSA </a:t>
            </a:r>
            <a:r>
              <a:rPr lang="it-IT" spc="-1" dirty="0" err="1">
                <a:solidFill>
                  <a:srgbClr val="000000"/>
                </a:solidFill>
                <a:uFill>
                  <a:solidFill>
                    <a:srgbClr val="FFFFFF"/>
                  </a:solidFill>
                </a:uFill>
                <a:latin typeface="Arial"/>
                <a:ea typeface="DejaVu Sans"/>
              </a:rPr>
              <a:t>DI</a:t>
            </a:r>
            <a:r>
              <a:rPr lang="it-IT" spc="-1" dirty="0">
                <a:solidFill>
                  <a:srgbClr val="000000"/>
                </a:solidFill>
                <a:uFill>
                  <a:solidFill>
                    <a:srgbClr val="FFFFFF"/>
                  </a:solidFill>
                </a:uFill>
                <a:latin typeface="Arial"/>
                <a:ea typeface="DejaVu Sans"/>
              </a:rPr>
              <a:t> ESTERIORE CHE NON </a:t>
            </a:r>
            <a:r>
              <a:rPr lang="it-IT" spc="-1" dirty="0" err="1">
                <a:solidFill>
                  <a:srgbClr val="000000"/>
                </a:solidFill>
                <a:uFill>
                  <a:solidFill>
                    <a:srgbClr val="FFFFFF"/>
                  </a:solidFill>
                </a:uFill>
                <a:latin typeface="Arial"/>
                <a:ea typeface="DejaVu Sans"/>
              </a:rPr>
              <a:t>CI</a:t>
            </a:r>
            <a:r>
              <a:rPr lang="it-IT" spc="-1" dirty="0">
                <a:solidFill>
                  <a:srgbClr val="000000"/>
                </a:solidFill>
                <a:uFill>
                  <a:solidFill>
                    <a:srgbClr val="FFFFFF"/>
                  </a:solidFill>
                </a:uFill>
                <a:latin typeface="Arial"/>
                <a:ea typeface="DejaVu Sans"/>
              </a:rPr>
              <a:t> TOCCA SUL VIVO.</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LO SCOPO E’ SEMPRE FAR COGLIERE AI GIOVANI CHE LA LITURGIA CRISTIANA E’ RIATTUALIZZAZIONE </a:t>
            </a:r>
            <a:r>
              <a:rPr lang="it-IT" spc="-1" dirty="0" err="1">
                <a:solidFill>
                  <a:srgbClr val="000000"/>
                </a:solidFill>
                <a:uFill>
                  <a:solidFill>
                    <a:srgbClr val="FFFFFF"/>
                  </a:solidFill>
                </a:uFill>
                <a:latin typeface="Arial"/>
                <a:ea typeface="DejaVu Sans"/>
              </a:rPr>
              <a:t>DI</a:t>
            </a:r>
            <a:r>
              <a:rPr lang="it-IT" spc="-1" dirty="0">
                <a:solidFill>
                  <a:srgbClr val="000000"/>
                </a:solidFill>
                <a:uFill>
                  <a:solidFill>
                    <a:srgbClr val="FFFFFF"/>
                  </a:solidFill>
                </a:uFill>
                <a:latin typeface="Arial"/>
                <a:ea typeface="DejaVu Sans"/>
              </a:rPr>
              <a:t> UN EVENTO CHE CONTINUAMENTE ACCADE, (ANCHE SE NON IN FORMA SACRAMENTALE) E CAMBIA LA MIA VITA PORTANDOVI LA LUCE </a:t>
            </a:r>
            <a:r>
              <a:rPr lang="it-IT" spc="-1" dirty="0" err="1">
                <a:solidFill>
                  <a:srgbClr val="000000"/>
                </a:solidFill>
                <a:uFill>
                  <a:solidFill>
                    <a:srgbClr val="FFFFFF"/>
                  </a:solidFill>
                </a:uFill>
                <a:latin typeface="Arial"/>
                <a:ea typeface="DejaVu Sans"/>
              </a:rPr>
              <a:t>DI</a:t>
            </a:r>
            <a:r>
              <a:rPr lang="it-IT" spc="-1" dirty="0">
                <a:solidFill>
                  <a:srgbClr val="000000"/>
                </a:solidFill>
                <a:uFill>
                  <a:solidFill>
                    <a:srgbClr val="FFFFFF"/>
                  </a:solidFill>
                </a:uFill>
                <a:latin typeface="Arial"/>
                <a:ea typeface="DejaVu Sans"/>
              </a:rPr>
              <a:t> DIO SE </a:t>
            </a:r>
            <a:r>
              <a:rPr lang="it-IT" spc="-1" dirty="0" err="1">
                <a:solidFill>
                  <a:srgbClr val="000000"/>
                </a:solidFill>
                <a:uFill>
                  <a:solidFill>
                    <a:srgbClr val="FFFFFF"/>
                  </a:solidFill>
                </a:uFill>
                <a:latin typeface="Arial"/>
                <a:ea typeface="DejaVu Sans"/>
              </a:rPr>
              <a:t>MI</a:t>
            </a:r>
            <a:r>
              <a:rPr lang="it-IT" spc="-1" dirty="0">
                <a:solidFill>
                  <a:srgbClr val="000000"/>
                </a:solidFill>
                <a:uFill>
                  <a:solidFill>
                    <a:srgbClr val="FFFFFF"/>
                  </a:solidFill>
                </a:uFill>
                <a:latin typeface="Arial"/>
                <a:ea typeface="DejaVu Sans"/>
              </a:rPr>
              <a:t> LASCIO COINVOLGERE.</a:t>
            </a:r>
            <a:endParaRPr lang="it-IT"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742742870"/>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ustomShape 1"/>
          <p:cNvSpPr/>
          <p:nvPr/>
        </p:nvSpPr>
        <p:spPr>
          <a:xfrm>
            <a:off x="4836000" y="71640"/>
            <a:ext cx="2577240" cy="785592"/>
          </a:xfrm>
          <a:prstGeom prst="rect">
            <a:avLst/>
          </a:prstGeom>
          <a:ln/>
        </p:spPr>
        <p:style>
          <a:lnRef idx="1">
            <a:schemeClr val="dk1"/>
          </a:lnRef>
          <a:fillRef idx="2">
            <a:schemeClr val="dk1"/>
          </a:fillRef>
          <a:effectRef idx="1">
            <a:schemeClr val="dk1"/>
          </a:effectRef>
          <a:fontRef idx="minor">
            <a:schemeClr val="dk1"/>
          </a:fontRef>
        </p:style>
        <p:txBody>
          <a:bodyPr lIns="90000" tIns="45000" rIns="90000" bIns="45000"/>
          <a:lstStyle/>
          <a:p>
            <a:r>
              <a:rPr lang="it-IT" sz="4000" spc="-1" dirty="0">
                <a:solidFill>
                  <a:srgbClr val="000000"/>
                </a:solidFill>
                <a:uFill>
                  <a:solidFill>
                    <a:srgbClr val="FFFFFF"/>
                  </a:solidFill>
                </a:uFill>
                <a:latin typeface="Arial"/>
                <a:ea typeface="DejaVu Sans"/>
              </a:rPr>
              <a:t>LA VESTE</a:t>
            </a:r>
            <a:endParaRPr lang="it-IT" spc="-1" dirty="0">
              <a:solidFill>
                <a:srgbClr val="000000"/>
              </a:solidFill>
              <a:uFill>
                <a:solidFill>
                  <a:srgbClr val="FFFFFF"/>
                </a:solidFill>
              </a:uFill>
              <a:latin typeface="Arial"/>
            </a:endParaRPr>
          </a:p>
          <a:p>
            <a:endParaRPr lang="it-IT" spc="-1" dirty="0">
              <a:solidFill>
                <a:srgbClr val="000000"/>
              </a:solidFill>
              <a:uFill>
                <a:solidFill>
                  <a:srgbClr val="FFFFFF"/>
                </a:solidFill>
              </a:uFill>
              <a:latin typeface="Arial"/>
            </a:endParaRPr>
          </a:p>
        </p:txBody>
      </p:sp>
      <p:sp>
        <p:nvSpPr>
          <p:cNvPr id="462" name="CustomShape 2"/>
          <p:cNvSpPr/>
          <p:nvPr/>
        </p:nvSpPr>
        <p:spPr>
          <a:xfrm>
            <a:off x="1596000" y="936000"/>
            <a:ext cx="9040680" cy="136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pc="-1">
                <a:solidFill>
                  <a:srgbClr val="000000"/>
                </a:solidFill>
                <a:uFill>
                  <a:solidFill>
                    <a:srgbClr val="FFFFFF"/>
                  </a:solidFill>
                </a:uFill>
                <a:latin typeface="Arial"/>
                <a:ea typeface="DejaVu Sans"/>
              </a:rPr>
              <a:t>IN MOLTE CIRCOSTANZE DELLA VITA PER UNA PERSONA NON E’ INDIFFERENTE</a:t>
            </a:r>
            <a:endParaRPr lang="it-IT" spc="-1">
              <a:solidFill>
                <a:srgbClr val="000000"/>
              </a:solidFill>
              <a:uFill>
                <a:solidFill>
                  <a:srgbClr val="FFFFFF"/>
                </a:solidFill>
              </a:uFill>
              <a:latin typeface="Arial"/>
            </a:endParaRPr>
          </a:p>
          <a:p>
            <a:r>
              <a:rPr lang="it-IT" spc="-1">
                <a:solidFill>
                  <a:srgbClr val="000000"/>
                </a:solidFill>
                <a:uFill>
                  <a:solidFill>
                    <a:srgbClr val="FFFFFF"/>
                  </a:solidFill>
                </a:uFill>
                <a:latin typeface="Arial"/>
                <a:ea typeface="DejaVu Sans"/>
              </a:rPr>
              <a:t> IL MODO DI VESTIRE. </a:t>
            </a:r>
            <a:endParaRPr lang="it-IT" spc="-1">
              <a:solidFill>
                <a:srgbClr val="000000"/>
              </a:solidFill>
              <a:uFill>
                <a:solidFill>
                  <a:srgbClr val="FFFFFF"/>
                </a:solidFill>
              </a:uFill>
              <a:latin typeface="Arial"/>
            </a:endParaRPr>
          </a:p>
          <a:p>
            <a:endParaRPr lang="it-IT" spc="-1">
              <a:solidFill>
                <a:srgbClr val="000000"/>
              </a:solidFill>
              <a:uFill>
                <a:solidFill>
                  <a:srgbClr val="FFFFFF"/>
                </a:solidFill>
              </a:uFill>
              <a:latin typeface="Arial"/>
            </a:endParaRPr>
          </a:p>
          <a:p>
            <a:endParaRPr lang="it-IT" spc="-1">
              <a:solidFill>
                <a:srgbClr val="000000"/>
              </a:solidFill>
              <a:uFill>
                <a:solidFill>
                  <a:srgbClr val="FFFFFF"/>
                </a:solidFill>
              </a:uFill>
              <a:latin typeface="Arial"/>
            </a:endParaRPr>
          </a:p>
          <a:p>
            <a:endParaRPr lang="it-IT" spc="-1">
              <a:solidFill>
                <a:srgbClr val="000000"/>
              </a:solidFill>
              <a:uFill>
                <a:solidFill>
                  <a:srgbClr val="FFFFFF"/>
                </a:solidFill>
              </a:uFill>
              <a:latin typeface="Arial"/>
            </a:endParaRPr>
          </a:p>
        </p:txBody>
      </p:sp>
      <p:sp>
        <p:nvSpPr>
          <p:cNvPr id="463" name="CustomShape 3"/>
          <p:cNvSpPr/>
          <p:nvPr/>
        </p:nvSpPr>
        <p:spPr>
          <a:xfrm>
            <a:off x="4524364" y="5286388"/>
            <a:ext cx="1727280" cy="1151280"/>
          </a:xfrm>
          <a:prstGeom prst="smileyFace">
            <a:avLst>
              <a:gd name="adj" fmla="val 18520"/>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7" name="Fumetto 2 6"/>
          <p:cNvSpPr/>
          <p:nvPr/>
        </p:nvSpPr>
        <p:spPr>
          <a:xfrm>
            <a:off x="2166910" y="1857364"/>
            <a:ext cx="4857784" cy="314327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solidFill>
                  <a:schemeClr val="tx1"/>
                </a:solidFill>
              </a:rPr>
              <a:t>L’ABITO NON FA IL MONACO????</a:t>
            </a:r>
            <a:endParaRPr lang="it-IT" sz="3200" dirty="0">
              <a:solidFill>
                <a:schemeClr val="tx1"/>
              </a:solidFill>
            </a:endParaRPr>
          </a:p>
        </p:txBody>
      </p:sp>
    </p:spTree>
    <p:extLst>
      <p:ext uri="{BB962C8B-B14F-4D97-AF65-F5344CB8AC3E}">
        <p14:creationId xmlns:p14="http://schemas.microsoft.com/office/powerpoint/2010/main" val="1217551930"/>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5" name="Immagine 464"/>
          <p:cNvPicPr/>
          <p:nvPr/>
        </p:nvPicPr>
        <p:blipFill>
          <a:blip r:embed="rId2" cstate="print"/>
          <a:stretch/>
        </p:blipFill>
        <p:spPr>
          <a:xfrm>
            <a:off x="2291520" y="0"/>
            <a:ext cx="7655760" cy="3547440"/>
          </a:xfrm>
          <a:prstGeom prst="rect">
            <a:avLst/>
          </a:prstGeom>
          <a:ln>
            <a:noFill/>
          </a:ln>
        </p:spPr>
      </p:pic>
      <p:sp>
        <p:nvSpPr>
          <p:cNvPr id="466" name="CustomShape 1"/>
          <p:cNvSpPr/>
          <p:nvPr/>
        </p:nvSpPr>
        <p:spPr>
          <a:xfrm>
            <a:off x="1668000" y="3744000"/>
            <a:ext cx="9174600" cy="2137320"/>
          </a:xfrm>
          <a:prstGeom prst="rect">
            <a:avLst/>
          </a:prstGeom>
          <a:ln/>
        </p:spPr>
        <p:style>
          <a:lnRef idx="1">
            <a:schemeClr val="accent5"/>
          </a:lnRef>
          <a:fillRef idx="2">
            <a:schemeClr val="accent5"/>
          </a:fillRef>
          <a:effectRef idx="1">
            <a:schemeClr val="accent5"/>
          </a:effectRef>
          <a:fontRef idx="minor">
            <a:schemeClr val="dk1"/>
          </a:fontRef>
        </p:style>
        <p:txBody>
          <a:bodyPr lIns="90000" tIns="45000" rIns="90000" bIns="45000"/>
          <a:lstStyle/>
          <a:p>
            <a:r>
              <a:rPr lang="it-IT" spc="-1" dirty="0">
                <a:solidFill>
                  <a:srgbClr val="000000"/>
                </a:solidFill>
                <a:uFill>
                  <a:solidFill>
                    <a:srgbClr val="FFFFFF"/>
                  </a:solidFill>
                </a:uFill>
                <a:latin typeface="Arial"/>
                <a:ea typeface="DejaVu Sans"/>
              </a:rPr>
              <a:t>L’ABITO, PUR NON ESSENDO ESSENZIALE, E’ TUTTAVIA UN ELEMENTO MOLTO</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ESPRESSIVO NEI NOSTRI RAPPORTI SOCIALI</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UN’ATTIVITA’ DIVERTENTE E UTILE PER ENTRARE IN ARGOMENTO PUO’ ESSERE </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QUELLA </a:t>
            </a:r>
            <a:r>
              <a:rPr lang="it-IT" spc="-1" dirty="0" err="1">
                <a:solidFill>
                  <a:srgbClr val="000000"/>
                </a:solidFill>
                <a:uFill>
                  <a:solidFill>
                    <a:srgbClr val="FFFFFF"/>
                  </a:solidFill>
                </a:uFill>
                <a:latin typeface="Arial"/>
                <a:ea typeface="DejaVu Sans"/>
              </a:rPr>
              <a:t>DI</a:t>
            </a:r>
            <a:r>
              <a:rPr lang="it-IT" spc="-1" dirty="0">
                <a:solidFill>
                  <a:srgbClr val="000000"/>
                </a:solidFill>
                <a:uFill>
                  <a:solidFill>
                    <a:srgbClr val="FFFFFF"/>
                  </a:solidFill>
                </a:uFill>
                <a:latin typeface="Arial"/>
                <a:ea typeface="DejaVu Sans"/>
              </a:rPr>
              <a:t> RACCOGLIERE IMMAGINI SUI DIVERSI TIPI </a:t>
            </a:r>
            <a:r>
              <a:rPr lang="it-IT" spc="-1" dirty="0" err="1">
                <a:solidFill>
                  <a:srgbClr val="000000"/>
                </a:solidFill>
                <a:uFill>
                  <a:solidFill>
                    <a:srgbClr val="FFFFFF"/>
                  </a:solidFill>
                </a:uFill>
                <a:latin typeface="Arial"/>
                <a:ea typeface="DejaVu Sans"/>
              </a:rPr>
              <a:t>DI</a:t>
            </a:r>
            <a:r>
              <a:rPr lang="it-IT" spc="-1" dirty="0">
                <a:solidFill>
                  <a:srgbClr val="000000"/>
                </a:solidFill>
                <a:uFill>
                  <a:solidFill>
                    <a:srgbClr val="FFFFFF"/>
                  </a:solidFill>
                </a:uFill>
                <a:latin typeface="Arial"/>
                <a:ea typeface="DejaVu Sans"/>
              </a:rPr>
              <a:t> ABBIGLIAMENTO USATI </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A SECONDA DELLE CIRCOSTANZE DELLA VITA QUOTIDIANA O SULLE DIVISE </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COME SEGNI </a:t>
            </a:r>
            <a:r>
              <a:rPr lang="it-IT" spc="-1" dirty="0" err="1">
                <a:solidFill>
                  <a:srgbClr val="000000"/>
                </a:solidFill>
                <a:uFill>
                  <a:solidFill>
                    <a:srgbClr val="FFFFFF"/>
                  </a:solidFill>
                </a:uFill>
                <a:latin typeface="Arial"/>
                <a:ea typeface="DejaVu Sans"/>
              </a:rPr>
              <a:t>DI</a:t>
            </a:r>
            <a:r>
              <a:rPr lang="it-IT" spc="-1" dirty="0">
                <a:solidFill>
                  <a:srgbClr val="000000"/>
                </a:solidFill>
                <a:uFill>
                  <a:solidFill>
                    <a:srgbClr val="FFFFFF"/>
                  </a:solidFill>
                </a:uFill>
                <a:latin typeface="Arial"/>
                <a:ea typeface="DejaVu Sans"/>
              </a:rPr>
              <a:t> RUOLI SPECIFICI: VIGILE, PANETTIERE, </a:t>
            </a:r>
            <a:r>
              <a:rPr lang="it-IT" spc="-1" dirty="0" err="1">
                <a:solidFill>
                  <a:srgbClr val="000000"/>
                </a:solidFill>
                <a:uFill>
                  <a:solidFill>
                    <a:srgbClr val="FFFFFF"/>
                  </a:solidFill>
                </a:uFill>
                <a:latin typeface="Arial"/>
                <a:ea typeface="DejaVu Sans"/>
              </a:rPr>
              <a:t>CARABINIERE…</a:t>
            </a:r>
            <a:r>
              <a:rPr lang="it-IT" spc="-1" dirty="0">
                <a:solidFill>
                  <a:srgbClr val="000000"/>
                </a:solidFill>
                <a:uFill>
                  <a:solidFill>
                    <a:srgbClr val="FFFFFF"/>
                  </a:solidFill>
                </a:uFill>
                <a:latin typeface="Arial"/>
                <a:ea typeface="DejaVu Sans"/>
              </a:rPr>
              <a:t>.</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SI PUO’ ANCHE INDAGARE SUL PERCHE’ </a:t>
            </a:r>
            <a:r>
              <a:rPr lang="it-IT" spc="-1" dirty="0" err="1">
                <a:solidFill>
                  <a:srgbClr val="000000"/>
                </a:solidFill>
                <a:uFill>
                  <a:solidFill>
                    <a:srgbClr val="FFFFFF"/>
                  </a:solidFill>
                </a:uFill>
                <a:latin typeface="Arial"/>
                <a:ea typeface="DejaVu Sans"/>
              </a:rPr>
              <a:t>DI</a:t>
            </a:r>
            <a:r>
              <a:rPr lang="it-IT" spc="-1" dirty="0">
                <a:solidFill>
                  <a:srgbClr val="000000"/>
                </a:solidFill>
                <a:uFill>
                  <a:solidFill>
                    <a:srgbClr val="FFFFFF"/>
                  </a:solidFill>
                </a:uFill>
                <a:latin typeface="Arial"/>
                <a:ea typeface="DejaVu Sans"/>
              </a:rPr>
              <a:t> CERTI </a:t>
            </a:r>
            <a:r>
              <a:rPr lang="it-IT" spc="-1" dirty="0" err="1">
                <a:solidFill>
                  <a:srgbClr val="000000"/>
                </a:solidFill>
                <a:uFill>
                  <a:solidFill>
                    <a:srgbClr val="FFFFFF"/>
                  </a:solidFill>
                </a:uFill>
                <a:latin typeface="Arial"/>
                <a:ea typeface="DejaVu Sans"/>
              </a:rPr>
              <a:t>ABBIGLIAMENTI…</a:t>
            </a:r>
            <a:r>
              <a:rPr lang="it-IT" spc="-1" dirty="0">
                <a:solidFill>
                  <a:srgbClr val="000000"/>
                </a:solidFill>
                <a:uFill>
                  <a:solidFill>
                    <a:srgbClr val="FFFFFF"/>
                  </a:solidFill>
                </a:uFill>
                <a:latin typeface="Arial"/>
                <a:ea typeface="DejaVu Sans"/>
              </a:rPr>
              <a:t>. </a:t>
            </a:r>
            <a:endParaRPr lang="it-IT" spc="-1" dirty="0">
              <a:solidFill>
                <a:srgbClr val="000000"/>
              </a:solidFill>
              <a:uFill>
                <a:solidFill>
                  <a:srgbClr val="FFFFFF"/>
                </a:solidFill>
              </a:uFill>
              <a:latin typeface="Arial"/>
            </a:endParaRPr>
          </a:p>
          <a:p>
            <a:endParaRPr lang="it-IT"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041311962"/>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 name="Immagine 466"/>
          <p:cNvPicPr/>
          <p:nvPr/>
        </p:nvPicPr>
        <p:blipFill>
          <a:blip r:embed="rId2"/>
          <a:stretch/>
        </p:blipFill>
        <p:spPr>
          <a:xfrm>
            <a:off x="1524000" y="0"/>
            <a:ext cx="3376440" cy="3376440"/>
          </a:xfrm>
          <a:prstGeom prst="rect">
            <a:avLst/>
          </a:prstGeom>
          <a:ln>
            <a:noFill/>
          </a:ln>
        </p:spPr>
      </p:pic>
      <p:pic>
        <p:nvPicPr>
          <p:cNvPr id="468" name="Immagine 467"/>
          <p:cNvPicPr/>
          <p:nvPr/>
        </p:nvPicPr>
        <p:blipFill>
          <a:blip r:embed="rId3"/>
          <a:stretch/>
        </p:blipFill>
        <p:spPr>
          <a:xfrm>
            <a:off x="6996000" y="1647360"/>
            <a:ext cx="3455280" cy="5018040"/>
          </a:xfrm>
          <a:prstGeom prst="rect">
            <a:avLst/>
          </a:prstGeom>
          <a:ln>
            <a:noFill/>
          </a:ln>
        </p:spPr>
      </p:pic>
      <p:pic>
        <p:nvPicPr>
          <p:cNvPr id="469" name="Immagine 468"/>
          <p:cNvPicPr/>
          <p:nvPr/>
        </p:nvPicPr>
        <p:blipFill>
          <a:blip r:embed="rId4"/>
          <a:stretch/>
        </p:blipFill>
        <p:spPr>
          <a:xfrm>
            <a:off x="2028000" y="3614760"/>
            <a:ext cx="3959280" cy="3166920"/>
          </a:xfrm>
          <a:prstGeom prst="rect">
            <a:avLst/>
          </a:prstGeom>
          <a:ln>
            <a:noFill/>
          </a:ln>
        </p:spPr>
      </p:pic>
      <p:sp>
        <p:nvSpPr>
          <p:cNvPr id="470" name="CustomShape 1"/>
          <p:cNvSpPr/>
          <p:nvPr/>
        </p:nvSpPr>
        <p:spPr>
          <a:xfrm>
            <a:off x="4167174" y="357166"/>
            <a:ext cx="6295680" cy="1113480"/>
          </a:xfrm>
          <a:prstGeom prst="rect">
            <a:avLst/>
          </a:prstGeom>
          <a:ln/>
        </p:spPr>
        <p:style>
          <a:lnRef idx="3">
            <a:schemeClr val="lt1"/>
          </a:lnRef>
          <a:fillRef idx="1">
            <a:schemeClr val="accent3"/>
          </a:fillRef>
          <a:effectRef idx="1">
            <a:schemeClr val="accent3"/>
          </a:effectRef>
          <a:fontRef idx="minor">
            <a:schemeClr val="lt1"/>
          </a:fontRef>
        </p:style>
        <p:txBody>
          <a:bodyPr lIns="90000" tIns="45000" rIns="90000" bIns="45000"/>
          <a:lstStyle/>
          <a:p>
            <a:r>
              <a:rPr lang="it-IT" spc="-1" dirty="0">
                <a:solidFill>
                  <a:srgbClr val="000000"/>
                </a:solidFill>
                <a:uFill>
                  <a:solidFill>
                    <a:srgbClr val="FFFFFF"/>
                  </a:solidFill>
                </a:uFill>
                <a:latin typeface="Arial"/>
                <a:ea typeface="DejaVu Sans"/>
              </a:rPr>
              <a:t>SI PUO’ APRIRE UN DIBATTITO SULL’IMPORTANZA </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DEL LOOK NELLA VITA: CHE SENSO DIAMO AL NOSTRO</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MODO </a:t>
            </a:r>
            <a:r>
              <a:rPr lang="it-IT" spc="-1" dirty="0" err="1">
                <a:solidFill>
                  <a:srgbClr val="000000"/>
                </a:solidFill>
                <a:uFill>
                  <a:solidFill>
                    <a:srgbClr val="FFFFFF"/>
                  </a:solidFill>
                </a:uFill>
                <a:latin typeface="Arial"/>
                <a:ea typeface="DejaVu Sans"/>
              </a:rPr>
              <a:t>DI</a:t>
            </a:r>
            <a:r>
              <a:rPr lang="it-IT" spc="-1" dirty="0">
                <a:solidFill>
                  <a:srgbClr val="000000"/>
                </a:solidFill>
                <a:uFill>
                  <a:solidFill>
                    <a:srgbClr val="FFFFFF"/>
                  </a:solidFill>
                </a:uFill>
                <a:latin typeface="Arial"/>
                <a:ea typeface="DejaVu Sans"/>
              </a:rPr>
              <a:t> VESTIRCI? </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PERCHE?</a:t>
            </a:r>
            <a:endParaRPr lang="it-IT"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4153245322"/>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CustomShape 1"/>
          <p:cNvSpPr/>
          <p:nvPr/>
        </p:nvSpPr>
        <p:spPr>
          <a:xfrm>
            <a:off x="1884000" y="216000"/>
            <a:ext cx="7975440" cy="1369440"/>
          </a:xfrm>
          <a:prstGeom prst="rect">
            <a:avLst/>
          </a:prstGeom>
          <a:ln/>
        </p:spPr>
        <p:style>
          <a:lnRef idx="1">
            <a:schemeClr val="accent2"/>
          </a:lnRef>
          <a:fillRef idx="2">
            <a:schemeClr val="accent2"/>
          </a:fillRef>
          <a:effectRef idx="1">
            <a:schemeClr val="accent2"/>
          </a:effectRef>
          <a:fontRef idx="minor">
            <a:schemeClr val="dk1"/>
          </a:fontRef>
        </p:style>
        <p:txBody>
          <a:bodyPr lIns="90000" tIns="45000" rIns="90000" bIns="45000"/>
          <a:lstStyle/>
          <a:p>
            <a:r>
              <a:rPr lang="it-IT" spc="-1" dirty="0">
                <a:solidFill>
                  <a:srgbClr val="000000"/>
                </a:solidFill>
                <a:uFill>
                  <a:solidFill>
                    <a:srgbClr val="FFFFFF"/>
                  </a:solidFill>
                </a:uFill>
                <a:latin typeface="Arial"/>
                <a:ea typeface="DejaVu Sans"/>
              </a:rPr>
              <a:t>LIVELLO RELIGIOSO:</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ENTRARE NELLO SPECIFICO DELL’ABITO RELIGIOSO NELLE DIVERSE </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CULTURE DEL </a:t>
            </a:r>
            <a:r>
              <a:rPr lang="it-IT" spc="-1" dirty="0" err="1">
                <a:solidFill>
                  <a:srgbClr val="000000"/>
                </a:solidFill>
                <a:uFill>
                  <a:solidFill>
                    <a:srgbClr val="FFFFFF"/>
                  </a:solidFill>
                </a:uFill>
                <a:latin typeface="Arial"/>
                <a:ea typeface="DejaVu Sans"/>
              </a:rPr>
              <a:t>MONDO…</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DAGLI SCIAMANI AI MONACI ZEN</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DAL VELO DELLA DONNA ISLAMICA AL TALLIT </a:t>
            </a:r>
            <a:r>
              <a:rPr lang="it-IT" spc="-1" dirty="0" err="1">
                <a:solidFill>
                  <a:srgbClr val="000000"/>
                </a:solidFill>
                <a:uFill>
                  <a:solidFill>
                    <a:srgbClr val="FFFFFF"/>
                  </a:solidFill>
                </a:uFill>
                <a:latin typeface="Arial"/>
                <a:ea typeface="DejaVu Sans"/>
              </a:rPr>
              <a:t>EBRAICO……</a:t>
            </a:r>
            <a:r>
              <a:rPr lang="it-IT" spc="-1" dirty="0">
                <a:solidFill>
                  <a:srgbClr val="000000"/>
                </a:solidFill>
                <a:uFill>
                  <a:solidFill>
                    <a:srgbClr val="FFFFFF"/>
                  </a:solidFill>
                </a:uFill>
                <a:latin typeface="Arial"/>
                <a:ea typeface="DejaVu Sans"/>
              </a:rPr>
              <a:t>.</a:t>
            </a:r>
            <a:endParaRPr lang="it-IT" spc="-1" dirty="0">
              <a:solidFill>
                <a:srgbClr val="000000"/>
              </a:solidFill>
              <a:uFill>
                <a:solidFill>
                  <a:srgbClr val="FFFFFF"/>
                </a:solidFill>
              </a:uFill>
              <a:latin typeface="Arial"/>
            </a:endParaRPr>
          </a:p>
        </p:txBody>
      </p:sp>
      <p:pic>
        <p:nvPicPr>
          <p:cNvPr id="472" name="Immagine 471"/>
          <p:cNvPicPr/>
          <p:nvPr/>
        </p:nvPicPr>
        <p:blipFill>
          <a:blip r:embed="rId2" cstate="print"/>
          <a:stretch/>
        </p:blipFill>
        <p:spPr>
          <a:xfrm>
            <a:off x="1809720" y="2071678"/>
            <a:ext cx="4463542" cy="4337850"/>
          </a:xfrm>
          <a:prstGeom prst="rect">
            <a:avLst/>
          </a:prstGeom>
          <a:ln>
            <a:noFill/>
          </a:ln>
        </p:spPr>
      </p:pic>
      <p:pic>
        <p:nvPicPr>
          <p:cNvPr id="4" name="Immagine 3" descr="images (2).jpg"/>
          <p:cNvPicPr>
            <a:picLocks noChangeAspect="1"/>
          </p:cNvPicPr>
          <p:nvPr/>
        </p:nvPicPr>
        <p:blipFill>
          <a:blip r:embed="rId3"/>
          <a:stretch>
            <a:fillRect/>
          </a:stretch>
        </p:blipFill>
        <p:spPr>
          <a:xfrm>
            <a:off x="6596066" y="2500306"/>
            <a:ext cx="3786214" cy="3786214"/>
          </a:xfrm>
          <a:prstGeom prst="rect">
            <a:avLst/>
          </a:prstGeom>
        </p:spPr>
      </p:pic>
    </p:spTree>
    <p:extLst>
      <p:ext uri="{BB962C8B-B14F-4D97-AF65-F5344CB8AC3E}">
        <p14:creationId xmlns:p14="http://schemas.microsoft.com/office/powerpoint/2010/main" val="2972279938"/>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CustomShape 1"/>
          <p:cNvSpPr/>
          <p:nvPr/>
        </p:nvSpPr>
        <p:spPr>
          <a:xfrm>
            <a:off x="1595280" y="216000"/>
            <a:ext cx="9072000" cy="2855810"/>
          </a:xfrm>
          <a:prstGeom prst="rect">
            <a:avLst/>
          </a:prstGeom>
          <a:ln/>
        </p:spPr>
        <p:style>
          <a:lnRef idx="1">
            <a:schemeClr val="accent6"/>
          </a:lnRef>
          <a:fillRef idx="2">
            <a:schemeClr val="accent6"/>
          </a:fillRef>
          <a:effectRef idx="1">
            <a:schemeClr val="accent6"/>
          </a:effectRef>
          <a:fontRef idx="minor">
            <a:schemeClr val="dk1"/>
          </a:fontRef>
        </p:style>
        <p:txBody>
          <a:bodyPr lIns="90000" tIns="45000" rIns="90000" bIns="45000"/>
          <a:lstStyle/>
          <a:p>
            <a:r>
              <a:rPr lang="it-IT" spc="-1" dirty="0">
                <a:solidFill>
                  <a:srgbClr val="000000"/>
                </a:solidFill>
                <a:uFill>
                  <a:solidFill>
                    <a:srgbClr val="FFFFFF"/>
                  </a:solidFill>
                </a:uFill>
                <a:latin typeface="Arial"/>
                <a:ea typeface="DejaVu Sans"/>
              </a:rPr>
              <a:t>LIVELLO LITURGICO:</a:t>
            </a:r>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ea typeface="DejaVu Sans"/>
              </a:rPr>
              <a:t>SCHEDA STORICA: LA DIVERSIFICAZIONE DELL’ABITO SACERDOTALE E’ COMPARSA TARDIVAMENTE NELLA COMUNITA’ CRISTIANA, CHE ALL’INIZIO PREVEDEVA UN ABBIGLIAMENTO COMUNE CONTRADDISTINTO DA UNA SEMPLICE TUNICA FESTIVA. COL PASSARE DEL TEMPO, MENTRE SI E’ EVOLUTO L’ABBIGLIAMENTO COMUNE DELLA SOCIETA’, QUELLO DEI MINISTRI RELIGIOSI E’ RIMASTO INVARIATO. IN TAL MODO SI E’ CREATA UNA DIVERSIFICAZIONE ALLA QUALE E’ STATO PROGRESSIVAMENTE ATTRIBUITO UN VALORE SIMBOLICO. A PARTIRE DAL IX SEC. L’ABITO PRESBITERALE HA INIZIATO A SACRALIZZARSI CON L’ALLEGORIZZAZIONE </a:t>
            </a:r>
            <a:r>
              <a:rPr lang="it-IT" spc="-1" dirty="0" err="1">
                <a:solidFill>
                  <a:srgbClr val="000000"/>
                </a:solidFill>
                <a:uFill>
                  <a:solidFill>
                    <a:srgbClr val="FFFFFF"/>
                  </a:solidFill>
                </a:uFill>
                <a:latin typeface="Arial"/>
                <a:ea typeface="DejaVu Sans"/>
              </a:rPr>
              <a:t>DI</a:t>
            </a:r>
            <a:r>
              <a:rPr lang="it-IT" spc="-1" dirty="0">
                <a:solidFill>
                  <a:srgbClr val="000000"/>
                </a:solidFill>
                <a:uFill>
                  <a:solidFill>
                    <a:srgbClr val="FFFFFF"/>
                  </a:solidFill>
                </a:uFill>
                <a:latin typeface="Arial"/>
                <a:ea typeface="DejaVu Sans"/>
              </a:rPr>
              <a:t> OGNI ELEMENTO: </a:t>
            </a:r>
            <a:endParaRPr lang="it-IT" spc="-1" dirty="0">
              <a:solidFill>
                <a:srgbClr val="000000"/>
              </a:solidFill>
              <a:uFill>
                <a:solidFill>
                  <a:srgbClr val="FFFFFF"/>
                </a:solidFill>
              </a:uFill>
              <a:latin typeface="Arial"/>
            </a:endParaRPr>
          </a:p>
        </p:txBody>
      </p:sp>
      <p:sp>
        <p:nvSpPr>
          <p:cNvPr id="474" name="CustomShape 2"/>
          <p:cNvSpPr/>
          <p:nvPr/>
        </p:nvSpPr>
        <p:spPr>
          <a:xfrm>
            <a:off x="1738282" y="4286256"/>
            <a:ext cx="1871280" cy="863280"/>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it-IT" spc="-1" dirty="0">
                <a:solidFill>
                  <a:srgbClr val="000000"/>
                </a:solidFill>
                <a:uFill>
                  <a:solidFill>
                    <a:srgbClr val="FFFFFF"/>
                  </a:solidFill>
                </a:uFill>
                <a:latin typeface="Arial"/>
                <a:ea typeface="DejaVu Sans"/>
              </a:rPr>
              <a:t>BIANCO: </a:t>
            </a:r>
            <a:endParaRPr lang="it-IT" spc="-1" dirty="0">
              <a:solidFill>
                <a:srgbClr val="000000"/>
              </a:solidFill>
              <a:uFill>
                <a:solidFill>
                  <a:srgbClr val="FFFFFF"/>
                </a:solidFill>
              </a:uFill>
              <a:latin typeface="Arial"/>
            </a:endParaRPr>
          </a:p>
          <a:p>
            <a:pPr algn="ctr">
              <a:lnSpc>
                <a:spcPct val="100000"/>
              </a:lnSpc>
            </a:pPr>
            <a:r>
              <a:rPr lang="it-IT" spc="-1" dirty="0">
                <a:solidFill>
                  <a:srgbClr val="000000"/>
                </a:solidFill>
                <a:uFill>
                  <a:solidFill>
                    <a:srgbClr val="FFFFFF"/>
                  </a:solidFill>
                </a:uFill>
                <a:latin typeface="Arial"/>
                <a:ea typeface="DejaVu Sans"/>
              </a:rPr>
              <a:t>PUREZZA</a:t>
            </a:r>
            <a:endParaRPr lang="it-IT" spc="-1" dirty="0">
              <a:solidFill>
                <a:srgbClr val="000000"/>
              </a:solidFill>
              <a:uFill>
                <a:solidFill>
                  <a:srgbClr val="FFFFFF"/>
                </a:solidFill>
              </a:uFill>
              <a:latin typeface="Arial"/>
            </a:endParaRPr>
          </a:p>
        </p:txBody>
      </p:sp>
      <p:sp>
        <p:nvSpPr>
          <p:cNvPr id="475" name="CustomShape 3"/>
          <p:cNvSpPr/>
          <p:nvPr/>
        </p:nvSpPr>
        <p:spPr>
          <a:xfrm>
            <a:off x="3595670" y="3429000"/>
            <a:ext cx="2807280" cy="935280"/>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it-IT" spc="-1">
                <a:solidFill>
                  <a:srgbClr val="000000"/>
                </a:solidFill>
                <a:uFill>
                  <a:solidFill>
                    <a:srgbClr val="FFFFFF"/>
                  </a:solidFill>
                </a:uFill>
                <a:latin typeface="Arial"/>
                <a:ea typeface="DejaVu Sans"/>
              </a:rPr>
              <a:t>CASULA: GIOGO DI</a:t>
            </a:r>
            <a:endParaRPr lang="it-IT" spc="-1">
              <a:solidFill>
                <a:srgbClr val="000000"/>
              </a:solidFill>
              <a:uFill>
                <a:solidFill>
                  <a:srgbClr val="FFFFFF"/>
                </a:solidFill>
              </a:uFill>
              <a:latin typeface="Arial"/>
            </a:endParaRPr>
          </a:p>
          <a:p>
            <a:pPr algn="ctr">
              <a:lnSpc>
                <a:spcPct val="100000"/>
              </a:lnSpc>
            </a:pPr>
            <a:r>
              <a:rPr lang="it-IT" spc="-1">
                <a:solidFill>
                  <a:srgbClr val="000000"/>
                </a:solidFill>
                <a:uFill>
                  <a:solidFill>
                    <a:srgbClr val="FFFFFF"/>
                  </a:solidFill>
                </a:uFill>
                <a:latin typeface="Arial"/>
                <a:ea typeface="DejaVu Sans"/>
              </a:rPr>
              <a:t>CRISTO</a:t>
            </a:r>
            <a:endParaRPr lang="it-IT" spc="-1">
              <a:solidFill>
                <a:srgbClr val="000000"/>
              </a:solidFill>
              <a:uFill>
                <a:solidFill>
                  <a:srgbClr val="FFFFFF"/>
                </a:solidFill>
              </a:uFill>
              <a:latin typeface="Arial"/>
            </a:endParaRPr>
          </a:p>
        </p:txBody>
      </p:sp>
      <p:sp>
        <p:nvSpPr>
          <p:cNvPr id="476" name="CustomShape 4"/>
          <p:cNvSpPr/>
          <p:nvPr/>
        </p:nvSpPr>
        <p:spPr>
          <a:xfrm>
            <a:off x="2952728" y="5572140"/>
            <a:ext cx="2375280" cy="935280"/>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it-IT" spc="-1">
                <a:solidFill>
                  <a:srgbClr val="000000"/>
                </a:solidFill>
                <a:uFill>
                  <a:solidFill>
                    <a:srgbClr val="FFFFFF"/>
                  </a:solidFill>
                </a:uFill>
                <a:latin typeface="Arial"/>
                <a:ea typeface="DejaVu Sans"/>
              </a:rPr>
              <a:t>CINGOLO: CASTITA’</a:t>
            </a:r>
            <a:endParaRPr lang="it-IT" spc="-1">
              <a:solidFill>
                <a:srgbClr val="000000"/>
              </a:solidFill>
              <a:uFill>
                <a:solidFill>
                  <a:srgbClr val="FFFFFF"/>
                </a:solidFill>
              </a:uFill>
              <a:latin typeface="Arial"/>
            </a:endParaRPr>
          </a:p>
        </p:txBody>
      </p:sp>
      <p:pic>
        <p:nvPicPr>
          <p:cNvPr id="477" name="Immagine 476"/>
          <p:cNvPicPr/>
          <p:nvPr/>
        </p:nvPicPr>
        <p:blipFill>
          <a:blip r:embed="rId2"/>
          <a:stretch/>
        </p:blipFill>
        <p:spPr>
          <a:xfrm>
            <a:off x="6506400" y="3429000"/>
            <a:ext cx="4161600" cy="3120840"/>
          </a:xfrm>
          <a:prstGeom prst="rect">
            <a:avLst/>
          </a:prstGeom>
          <a:ln>
            <a:noFill/>
          </a:ln>
        </p:spPr>
      </p:pic>
    </p:spTree>
    <p:extLst>
      <p:ext uri="{BB962C8B-B14F-4D97-AF65-F5344CB8AC3E}">
        <p14:creationId xmlns:p14="http://schemas.microsoft.com/office/powerpoint/2010/main" val="478444439"/>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8" name="Immagine 477"/>
          <p:cNvPicPr/>
          <p:nvPr/>
        </p:nvPicPr>
        <p:blipFill>
          <a:blip r:embed="rId2"/>
          <a:stretch/>
        </p:blipFill>
        <p:spPr>
          <a:xfrm>
            <a:off x="1380000" y="72000"/>
            <a:ext cx="9142920" cy="6856560"/>
          </a:xfrm>
          <a:prstGeom prst="rect">
            <a:avLst/>
          </a:prstGeom>
          <a:ln>
            <a:noFill/>
          </a:ln>
        </p:spPr>
      </p:pic>
    </p:spTree>
    <p:extLst>
      <p:ext uri="{BB962C8B-B14F-4D97-AF65-F5344CB8AC3E}">
        <p14:creationId xmlns:p14="http://schemas.microsoft.com/office/powerpoint/2010/main" val="697051580"/>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9" name="Immagine 478"/>
          <p:cNvPicPr/>
          <p:nvPr/>
        </p:nvPicPr>
        <p:blipFill>
          <a:blip r:embed="rId2"/>
          <a:stretch/>
        </p:blipFill>
        <p:spPr>
          <a:xfrm>
            <a:off x="1451640" y="0"/>
            <a:ext cx="3167640" cy="2375280"/>
          </a:xfrm>
          <a:prstGeom prst="rect">
            <a:avLst/>
          </a:prstGeom>
          <a:ln>
            <a:noFill/>
          </a:ln>
        </p:spPr>
      </p:pic>
      <p:pic>
        <p:nvPicPr>
          <p:cNvPr id="480" name="Immagine 479"/>
          <p:cNvPicPr/>
          <p:nvPr/>
        </p:nvPicPr>
        <p:blipFill>
          <a:blip r:embed="rId3"/>
          <a:stretch/>
        </p:blipFill>
        <p:spPr>
          <a:xfrm>
            <a:off x="7644000" y="43560"/>
            <a:ext cx="3013200" cy="2259720"/>
          </a:xfrm>
          <a:prstGeom prst="rect">
            <a:avLst/>
          </a:prstGeom>
          <a:ln>
            <a:noFill/>
          </a:ln>
        </p:spPr>
      </p:pic>
      <p:pic>
        <p:nvPicPr>
          <p:cNvPr id="481" name="Immagine 480"/>
          <p:cNvPicPr/>
          <p:nvPr/>
        </p:nvPicPr>
        <p:blipFill>
          <a:blip r:embed="rId4"/>
          <a:stretch/>
        </p:blipFill>
        <p:spPr>
          <a:xfrm>
            <a:off x="4633680" y="64440"/>
            <a:ext cx="3081600" cy="2310840"/>
          </a:xfrm>
          <a:prstGeom prst="rect">
            <a:avLst/>
          </a:prstGeom>
          <a:ln>
            <a:noFill/>
          </a:ln>
        </p:spPr>
      </p:pic>
      <p:pic>
        <p:nvPicPr>
          <p:cNvPr id="482" name="Immagine 481"/>
          <p:cNvPicPr/>
          <p:nvPr/>
        </p:nvPicPr>
        <p:blipFill>
          <a:blip r:embed="rId5"/>
          <a:stretch/>
        </p:blipFill>
        <p:spPr>
          <a:xfrm>
            <a:off x="1515720" y="2376000"/>
            <a:ext cx="3319560" cy="2489400"/>
          </a:xfrm>
          <a:prstGeom prst="rect">
            <a:avLst/>
          </a:prstGeom>
          <a:ln>
            <a:noFill/>
          </a:ln>
        </p:spPr>
      </p:pic>
      <p:pic>
        <p:nvPicPr>
          <p:cNvPr id="483" name="Immagine 482"/>
          <p:cNvPicPr/>
          <p:nvPr/>
        </p:nvPicPr>
        <p:blipFill>
          <a:blip r:embed="rId6"/>
          <a:stretch/>
        </p:blipFill>
        <p:spPr>
          <a:xfrm>
            <a:off x="5124000" y="2448000"/>
            <a:ext cx="3071520" cy="2303280"/>
          </a:xfrm>
          <a:prstGeom prst="rect">
            <a:avLst/>
          </a:prstGeom>
          <a:ln>
            <a:noFill/>
          </a:ln>
        </p:spPr>
      </p:pic>
      <p:pic>
        <p:nvPicPr>
          <p:cNvPr id="484" name="Immagine 483"/>
          <p:cNvPicPr/>
          <p:nvPr/>
        </p:nvPicPr>
        <p:blipFill>
          <a:blip r:embed="rId7"/>
          <a:stretch/>
        </p:blipFill>
        <p:spPr>
          <a:xfrm>
            <a:off x="7500000" y="4781880"/>
            <a:ext cx="2647440" cy="1985400"/>
          </a:xfrm>
          <a:prstGeom prst="rect">
            <a:avLst/>
          </a:prstGeom>
          <a:ln>
            <a:noFill/>
          </a:ln>
        </p:spPr>
      </p:pic>
    </p:spTree>
    <p:extLst>
      <p:ext uri="{BB962C8B-B14F-4D97-AF65-F5344CB8AC3E}">
        <p14:creationId xmlns:p14="http://schemas.microsoft.com/office/powerpoint/2010/main" val="2362298882"/>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CustomShape 1"/>
          <p:cNvSpPr/>
          <p:nvPr/>
        </p:nvSpPr>
        <p:spPr>
          <a:xfrm>
            <a:off x="3167042" y="288000"/>
            <a:ext cx="4714908" cy="656640"/>
          </a:xfrm>
          <a:prstGeom prst="rect">
            <a:avLst/>
          </a:prstGeom>
          <a:ln/>
        </p:spPr>
        <p:style>
          <a:lnRef idx="1">
            <a:schemeClr val="dk1"/>
          </a:lnRef>
          <a:fillRef idx="2">
            <a:schemeClr val="dk1"/>
          </a:fillRef>
          <a:effectRef idx="1">
            <a:schemeClr val="dk1"/>
          </a:effectRef>
          <a:fontRef idx="minor">
            <a:schemeClr val="dk1"/>
          </a:fontRef>
        </p:style>
        <p:txBody>
          <a:bodyPr lIns="90000" tIns="45000" rIns="90000" bIns="45000"/>
          <a:lstStyle/>
          <a:p>
            <a:r>
              <a:rPr lang="it-IT" sz="3200" spc="-1" dirty="0">
                <a:solidFill>
                  <a:srgbClr val="000000"/>
                </a:solidFill>
                <a:uFill>
                  <a:solidFill>
                    <a:srgbClr val="FFFFFF"/>
                  </a:solidFill>
                </a:uFill>
                <a:latin typeface="Arial"/>
                <a:ea typeface="DejaVu Sans"/>
              </a:rPr>
              <a:t>LA      CENERE</a:t>
            </a:r>
            <a:endParaRPr lang="it-IT" spc="-1" dirty="0">
              <a:solidFill>
                <a:srgbClr val="000000"/>
              </a:solidFill>
              <a:uFill>
                <a:solidFill>
                  <a:srgbClr val="FFFFFF"/>
                </a:solidFill>
              </a:uFill>
              <a:latin typeface="Arial"/>
            </a:endParaRPr>
          </a:p>
        </p:txBody>
      </p:sp>
      <p:pic>
        <p:nvPicPr>
          <p:cNvPr id="487" name="Immagine 486"/>
          <p:cNvPicPr/>
          <p:nvPr/>
        </p:nvPicPr>
        <p:blipFill>
          <a:blip r:embed="rId2"/>
          <a:stretch/>
        </p:blipFill>
        <p:spPr>
          <a:xfrm>
            <a:off x="1740000" y="1008000"/>
            <a:ext cx="6047280" cy="2570760"/>
          </a:xfrm>
          <a:prstGeom prst="rect">
            <a:avLst/>
          </a:prstGeom>
          <a:ln>
            <a:noFill/>
          </a:ln>
        </p:spPr>
      </p:pic>
      <p:pic>
        <p:nvPicPr>
          <p:cNvPr id="488" name="Immagine 487"/>
          <p:cNvPicPr/>
          <p:nvPr/>
        </p:nvPicPr>
        <p:blipFill>
          <a:blip r:embed="rId3"/>
          <a:stretch/>
        </p:blipFill>
        <p:spPr>
          <a:xfrm>
            <a:off x="4692000" y="3888000"/>
            <a:ext cx="5591160" cy="2894040"/>
          </a:xfrm>
          <a:prstGeom prst="rect">
            <a:avLst/>
          </a:prstGeom>
          <a:ln>
            <a:noFill/>
          </a:ln>
        </p:spPr>
      </p:pic>
    </p:spTree>
    <p:extLst>
      <p:ext uri="{BB962C8B-B14F-4D97-AF65-F5344CB8AC3E}">
        <p14:creationId xmlns:p14="http://schemas.microsoft.com/office/powerpoint/2010/main" val="87447973"/>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CustomShape 1"/>
          <p:cNvSpPr/>
          <p:nvPr/>
        </p:nvSpPr>
        <p:spPr>
          <a:xfrm>
            <a:off x="1616520" y="117720"/>
            <a:ext cx="8907120" cy="6740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pc="-1" dirty="0">
                <a:solidFill>
                  <a:srgbClr val="000000"/>
                </a:solidFill>
                <a:uFill>
                  <a:solidFill>
                    <a:srgbClr val="FFFFFF"/>
                  </a:solidFill>
                </a:uFill>
                <a:latin typeface="Arial"/>
              </a:rPr>
              <a:t>LA CENERE COMPARE NELLA LITURGIA IN APERTURA DEL CAMMINO </a:t>
            </a:r>
          </a:p>
          <a:p>
            <a:r>
              <a:rPr lang="it-IT" spc="-1" dirty="0">
                <a:solidFill>
                  <a:srgbClr val="000000"/>
                </a:solidFill>
                <a:uFill>
                  <a:solidFill>
                    <a:srgbClr val="FFFFFF"/>
                  </a:solidFill>
                </a:uFill>
                <a:latin typeface="Arial"/>
              </a:rPr>
              <a:t>QUARESIMALE. IL SUO USO DERIVA DALL’ANTICA TRADIZIONE </a:t>
            </a:r>
            <a:r>
              <a:rPr lang="it-IT" spc="-1" dirty="0" err="1">
                <a:solidFill>
                  <a:srgbClr val="000000"/>
                </a:solidFill>
                <a:uFill>
                  <a:solidFill>
                    <a:srgbClr val="FFFFFF"/>
                  </a:solidFill>
                </a:uFill>
                <a:latin typeface="Arial"/>
              </a:rPr>
              <a:t>DI</a:t>
            </a:r>
            <a:r>
              <a:rPr lang="it-IT" spc="-1" dirty="0">
                <a:solidFill>
                  <a:srgbClr val="000000"/>
                </a:solidFill>
                <a:uFill>
                  <a:solidFill>
                    <a:srgbClr val="FFFFFF"/>
                  </a:solidFill>
                </a:uFill>
                <a:latin typeface="Arial"/>
              </a:rPr>
              <a:t> COSPARGERE </a:t>
            </a:r>
            <a:r>
              <a:rPr lang="it-IT" spc="-1" dirty="0" err="1">
                <a:solidFill>
                  <a:srgbClr val="000000"/>
                </a:solidFill>
                <a:uFill>
                  <a:solidFill>
                    <a:srgbClr val="FFFFFF"/>
                  </a:solidFill>
                </a:uFill>
                <a:latin typeface="Arial"/>
              </a:rPr>
              <a:t>DI</a:t>
            </a:r>
            <a:r>
              <a:rPr lang="it-IT" spc="-1" dirty="0">
                <a:solidFill>
                  <a:srgbClr val="000000"/>
                </a:solidFill>
                <a:uFill>
                  <a:solidFill>
                    <a:srgbClr val="FFFFFF"/>
                  </a:solidFill>
                </a:uFill>
                <a:latin typeface="Arial"/>
              </a:rPr>
              <a:t> CENERE I PENITENTI CHE INTENDEVANO RICONCILIARSI PRIMA </a:t>
            </a:r>
            <a:r>
              <a:rPr lang="it-IT" spc="-1" dirty="0" err="1">
                <a:solidFill>
                  <a:srgbClr val="000000"/>
                </a:solidFill>
                <a:uFill>
                  <a:solidFill>
                    <a:srgbClr val="FFFFFF"/>
                  </a:solidFill>
                </a:uFill>
                <a:latin typeface="Arial"/>
              </a:rPr>
              <a:t>DI</a:t>
            </a:r>
            <a:r>
              <a:rPr lang="it-IT" spc="-1" dirty="0">
                <a:solidFill>
                  <a:srgbClr val="000000"/>
                </a:solidFill>
                <a:uFill>
                  <a:solidFill>
                    <a:srgbClr val="FFFFFF"/>
                  </a:solidFill>
                </a:uFill>
                <a:latin typeface="Arial"/>
              </a:rPr>
              <a:t> PASQUA ATTRAVERSO LA CONFESSIONE QUANDO QUESTO SACRAMENTO ERA ANCORA AMMINISTRATO UNA SOLA VOLTA NELLA VITA DOPO IL BATTESIMO. . </a:t>
            </a:r>
          </a:p>
          <a:p>
            <a:endParaRPr lang="it-IT" spc="-1" dirty="0">
              <a:solidFill>
                <a:srgbClr val="000000"/>
              </a:solidFill>
              <a:uFill>
                <a:solidFill>
                  <a:srgbClr val="FFFFFF"/>
                </a:solidFill>
              </a:uFill>
              <a:latin typeface="Arial"/>
            </a:endParaRPr>
          </a:p>
          <a:p>
            <a:endParaRPr lang="it-IT" spc="-1" dirty="0">
              <a:solidFill>
                <a:srgbClr val="000000"/>
              </a:solidFill>
              <a:uFill>
                <a:solidFill>
                  <a:srgbClr val="FFFFFF"/>
                </a:solidFill>
              </a:uFill>
              <a:latin typeface="Arial"/>
            </a:endParaRPr>
          </a:p>
          <a:p>
            <a:endParaRPr lang="it-IT" spc="-1" dirty="0">
              <a:solidFill>
                <a:srgbClr val="000000"/>
              </a:solidFill>
              <a:uFill>
                <a:solidFill>
                  <a:srgbClr val="FFFFFF"/>
                </a:solidFill>
              </a:uFill>
              <a:latin typeface="Arial"/>
            </a:endParaRPr>
          </a:p>
        </p:txBody>
      </p:sp>
      <p:pic>
        <p:nvPicPr>
          <p:cNvPr id="490" name="Immagine 489"/>
          <p:cNvPicPr/>
          <p:nvPr/>
        </p:nvPicPr>
        <p:blipFill>
          <a:blip r:embed="rId2"/>
          <a:stretch/>
        </p:blipFill>
        <p:spPr>
          <a:xfrm>
            <a:off x="1562160" y="1564920"/>
            <a:ext cx="7089840" cy="5317200"/>
          </a:xfrm>
          <a:prstGeom prst="rect">
            <a:avLst/>
          </a:prstGeom>
          <a:ln>
            <a:noFill/>
          </a:ln>
        </p:spPr>
      </p:pic>
    </p:spTree>
    <p:extLst>
      <p:ext uri="{BB962C8B-B14F-4D97-AF65-F5344CB8AC3E}">
        <p14:creationId xmlns:p14="http://schemas.microsoft.com/office/powerpoint/2010/main" val="1719024500"/>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 name="Immagine 436"/>
          <p:cNvPicPr/>
          <p:nvPr/>
        </p:nvPicPr>
        <p:blipFill>
          <a:blip r:embed="rId2"/>
          <a:stretch/>
        </p:blipFill>
        <p:spPr>
          <a:xfrm>
            <a:off x="1812000" y="376560"/>
            <a:ext cx="8128800" cy="6102360"/>
          </a:xfrm>
          <a:prstGeom prst="rect">
            <a:avLst/>
          </a:prstGeom>
          <a:ln>
            <a:noFill/>
          </a:ln>
        </p:spPr>
      </p:pic>
    </p:spTree>
    <p:extLst>
      <p:ext uri="{BB962C8B-B14F-4D97-AF65-F5344CB8AC3E}">
        <p14:creationId xmlns:p14="http://schemas.microsoft.com/office/powerpoint/2010/main" val="289343588"/>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TextShape 1"/>
          <p:cNvSpPr txBox="1"/>
          <p:nvPr/>
        </p:nvSpPr>
        <p:spPr>
          <a:xfrm>
            <a:off x="1956000" y="288000"/>
            <a:ext cx="8712000" cy="1140736"/>
          </a:xfrm>
          <a:prstGeom prst="rect">
            <a:avLst/>
          </a:prstGeom>
          <a:noFill/>
          <a:ln>
            <a:noFill/>
          </a:ln>
        </p:spPr>
        <p:txBody>
          <a:bodyPr lIns="90000" tIns="45000" rIns="90000" bIns="45000"/>
          <a:lstStyle/>
          <a:p>
            <a:r>
              <a:rPr lang="it-IT" spc="-1" dirty="0">
                <a:solidFill>
                  <a:srgbClr val="000000"/>
                </a:solidFill>
                <a:uFill>
                  <a:solidFill>
                    <a:srgbClr val="FFFFFF"/>
                  </a:solidFill>
                </a:uFill>
                <a:latin typeface="Arial"/>
              </a:rPr>
              <a:t>SUCCESSIVAMENTE DIVENNE IL SEGNO DELLA LITURGIA </a:t>
            </a:r>
            <a:r>
              <a:rPr lang="it-IT" spc="-1" dirty="0" err="1">
                <a:solidFill>
                  <a:srgbClr val="000000"/>
                </a:solidFill>
                <a:uFill>
                  <a:solidFill>
                    <a:srgbClr val="FFFFFF"/>
                  </a:solidFill>
                </a:uFill>
                <a:latin typeface="Arial"/>
              </a:rPr>
              <a:t>DI</a:t>
            </a:r>
            <a:r>
              <a:rPr lang="it-IT" spc="-1" dirty="0">
                <a:solidFill>
                  <a:srgbClr val="000000"/>
                </a:solidFill>
                <a:uFill>
                  <a:solidFill>
                    <a:srgbClr val="FFFFFF"/>
                  </a:solidFill>
                </a:uFill>
                <a:latin typeface="Arial"/>
              </a:rPr>
              <a:t> APERTURA DEL</a:t>
            </a:r>
          </a:p>
          <a:p>
            <a:r>
              <a:rPr lang="it-IT" spc="-1" dirty="0">
                <a:solidFill>
                  <a:srgbClr val="000000"/>
                </a:solidFill>
                <a:uFill>
                  <a:solidFill>
                    <a:srgbClr val="FFFFFF"/>
                  </a:solidFill>
                </a:uFill>
                <a:latin typeface="Arial"/>
              </a:rPr>
              <a:t> CAMMINO QUARESIMALE, DEDICATO ALLA PENITENZA E ALLA CONVERSIONE, MA DIVENNE </a:t>
            </a:r>
            <a:r>
              <a:rPr lang="it-IT" spc="-1" dirty="0">
                <a:solidFill>
                  <a:srgbClr val="000000"/>
                </a:solidFill>
                <a:uFill>
                  <a:solidFill>
                    <a:srgbClr val="FFFFFF"/>
                  </a:solidFill>
                </a:uFill>
                <a:latin typeface="Arial"/>
              </a:rPr>
              <a:t>ANCHE</a:t>
            </a:r>
          </a:p>
          <a:p>
            <a:r>
              <a:rPr lang="it-IT" spc="-1" dirty="0">
                <a:solidFill>
                  <a:srgbClr val="000000"/>
                </a:solidFill>
                <a:uFill>
                  <a:solidFill>
                    <a:srgbClr val="FFFFFF"/>
                  </a:solidFill>
                </a:uFill>
                <a:latin typeface="Arial"/>
              </a:rPr>
              <a:t> </a:t>
            </a:r>
            <a:r>
              <a:rPr lang="it-IT" spc="-1" dirty="0">
                <a:solidFill>
                  <a:srgbClr val="000000"/>
                </a:solidFill>
                <a:uFill>
                  <a:solidFill>
                    <a:srgbClr val="FFFFFF"/>
                  </a:solidFill>
                </a:uFill>
                <a:latin typeface="Arial"/>
              </a:rPr>
              <a:t>UN SEGNO </a:t>
            </a:r>
            <a:r>
              <a:rPr lang="it-IT" spc="-1" dirty="0" err="1">
                <a:solidFill>
                  <a:srgbClr val="000000"/>
                </a:solidFill>
                <a:uFill>
                  <a:solidFill>
                    <a:srgbClr val="FFFFFF"/>
                  </a:solidFill>
                </a:uFill>
                <a:latin typeface="Arial"/>
              </a:rPr>
              <a:t>DI</a:t>
            </a:r>
            <a:r>
              <a:rPr lang="it-IT" spc="-1" dirty="0">
                <a:solidFill>
                  <a:srgbClr val="000000"/>
                </a:solidFill>
                <a:uFill>
                  <a:solidFill>
                    <a:srgbClr val="FFFFFF"/>
                  </a:solidFill>
                </a:uFill>
                <a:latin typeface="Arial"/>
              </a:rPr>
              <a:t> INIZIO.. </a:t>
            </a:r>
          </a:p>
        </p:txBody>
      </p:sp>
      <p:sp>
        <p:nvSpPr>
          <p:cNvPr id="496" name="CustomShape 2"/>
          <p:cNvSpPr/>
          <p:nvPr/>
        </p:nvSpPr>
        <p:spPr>
          <a:xfrm>
            <a:off x="2388000" y="3024000"/>
            <a:ext cx="3240000" cy="1584000"/>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it-IT" sz="2600" spc="-1">
                <a:solidFill>
                  <a:srgbClr val="000000"/>
                </a:solidFill>
                <a:uFill>
                  <a:solidFill>
                    <a:srgbClr val="FFFFFF"/>
                  </a:solidFill>
                </a:uFill>
                <a:latin typeface="Arial"/>
              </a:rPr>
              <a:t>PENTIRSI</a:t>
            </a:r>
            <a:endParaRPr lang="it-IT" spc="-1">
              <a:solidFill>
                <a:srgbClr val="000000"/>
              </a:solidFill>
              <a:uFill>
                <a:solidFill>
                  <a:srgbClr val="FFFFFF"/>
                </a:solidFill>
              </a:uFill>
              <a:latin typeface="Arial"/>
            </a:endParaRPr>
          </a:p>
        </p:txBody>
      </p:sp>
      <p:sp>
        <p:nvSpPr>
          <p:cNvPr id="497" name="CustomShape 3"/>
          <p:cNvSpPr/>
          <p:nvPr/>
        </p:nvSpPr>
        <p:spPr>
          <a:xfrm>
            <a:off x="6633480" y="1023480"/>
            <a:ext cx="3456000" cy="1656000"/>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it-IT" sz="2400" u="sng" spc="-1">
                <a:solidFill>
                  <a:srgbClr val="000000"/>
                </a:solidFill>
                <a:uFill>
                  <a:solidFill>
                    <a:srgbClr val="FFFFFF"/>
                  </a:solidFill>
                </a:uFill>
                <a:latin typeface="Arial"/>
              </a:rPr>
              <a:t>FINIRE </a:t>
            </a:r>
            <a:r>
              <a:rPr lang="it-IT" spc="-1">
                <a:solidFill>
                  <a:srgbClr val="000000"/>
                </a:solidFill>
                <a:uFill>
                  <a:solidFill>
                    <a:srgbClr val="FFFFFF"/>
                  </a:solidFill>
                </a:uFill>
                <a:latin typeface="Arial"/>
              </a:rPr>
              <a:t>UN TIPO DI VITA,</a:t>
            </a:r>
          </a:p>
          <a:p>
            <a:pPr algn="ctr"/>
            <a:r>
              <a:rPr lang="it-IT" spc="-1">
                <a:solidFill>
                  <a:srgbClr val="000000"/>
                </a:solidFill>
                <a:uFill>
                  <a:solidFill>
                    <a:srgbClr val="FFFFFF"/>
                  </a:solidFill>
                </a:uFill>
                <a:latin typeface="Arial"/>
              </a:rPr>
              <a:t>ABITUDINE,</a:t>
            </a:r>
          </a:p>
          <a:p>
            <a:pPr algn="ctr"/>
            <a:r>
              <a:rPr lang="it-IT" spc="-1">
                <a:solidFill>
                  <a:srgbClr val="000000"/>
                </a:solidFill>
                <a:uFill>
                  <a:solidFill>
                    <a:srgbClr val="FFFFFF"/>
                  </a:solidFill>
                </a:uFill>
                <a:latin typeface="Arial"/>
              </a:rPr>
              <a:t>COMPORTAMENTE...</a:t>
            </a:r>
          </a:p>
        </p:txBody>
      </p:sp>
      <p:sp>
        <p:nvSpPr>
          <p:cNvPr id="498" name="CustomShape 4"/>
          <p:cNvSpPr/>
          <p:nvPr/>
        </p:nvSpPr>
        <p:spPr>
          <a:xfrm>
            <a:off x="6868560" y="4718880"/>
            <a:ext cx="3312000" cy="1800000"/>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it-IT" sz="2600" u="sng" spc="-1">
                <a:solidFill>
                  <a:srgbClr val="000000"/>
                </a:solidFill>
                <a:uFill>
                  <a:solidFill>
                    <a:srgbClr val="FFFFFF"/>
                  </a:solidFill>
                </a:uFill>
                <a:latin typeface="Arial"/>
              </a:rPr>
              <a:t>INIZIARE</a:t>
            </a:r>
            <a:r>
              <a:rPr lang="it-IT" spc="-1">
                <a:solidFill>
                  <a:srgbClr val="000000"/>
                </a:solidFill>
                <a:uFill>
                  <a:solidFill>
                    <a:srgbClr val="FFFFFF"/>
                  </a:solidFill>
                </a:uFill>
                <a:latin typeface="Arial"/>
              </a:rPr>
              <a:t> UN PERCORSO</a:t>
            </a:r>
          </a:p>
          <a:p>
            <a:pPr algn="ctr"/>
            <a:r>
              <a:rPr lang="it-IT" spc="-1">
                <a:solidFill>
                  <a:srgbClr val="000000"/>
                </a:solidFill>
                <a:uFill>
                  <a:solidFill>
                    <a:srgbClr val="FFFFFF"/>
                  </a:solidFill>
                </a:uFill>
                <a:latin typeface="Arial"/>
              </a:rPr>
              <a:t> NUOVO</a:t>
            </a:r>
          </a:p>
        </p:txBody>
      </p:sp>
      <p:sp>
        <p:nvSpPr>
          <p:cNvPr id="499" name="Line 5"/>
          <p:cNvSpPr/>
          <p:nvPr/>
        </p:nvSpPr>
        <p:spPr>
          <a:xfrm flipV="1">
            <a:off x="5268000" y="2664000"/>
            <a:ext cx="1152000" cy="504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500" name="Line 6"/>
          <p:cNvSpPr/>
          <p:nvPr/>
        </p:nvSpPr>
        <p:spPr>
          <a:xfrm>
            <a:off x="5412000" y="4464000"/>
            <a:ext cx="864000" cy="864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501" name="CustomShape 7"/>
          <p:cNvSpPr/>
          <p:nvPr/>
        </p:nvSpPr>
        <p:spPr>
          <a:xfrm>
            <a:off x="6924000" y="2592000"/>
            <a:ext cx="2736000" cy="2160000"/>
          </a:xfrm>
          <a:custGeom>
            <a:avLst/>
            <a:gdLst/>
            <a:ahLst/>
            <a:cxnLst/>
            <a:rect l="l" t="t" r="r" b="b"/>
            <a:pathLst>
              <a:path w="858" h="864">
                <a:moveTo>
                  <a:pt x="426" y="0"/>
                </a:moveTo>
                <a:lnTo>
                  <a:pt x="480" y="246"/>
                </a:lnTo>
                <a:lnTo>
                  <a:pt x="642" y="60"/>
                </a:lnTo>
                <a:lnTo>
                  <a:pt x="564" y="294"/>
                </a:lnTo>
                <a:lnTo>
                  <a:pt x="804" y="216"/>
                </a:lnTo>
                <a:lnTo>
                  <a:pt x="618" y="384"/>
                </a:lnTo>
                <a:lnTo>
                  <a:pt x="858" y="432"/>
                </a:lnTo>
                <a:lnTo>
                  <a:pt x="618" y="480"/>
                </a:lnTo>
                <a:lnTo>
                  <a:pt x="804" y="648"/>
                </a:lnTo>
                <a:lnTo>
                  <a:pt x="564" y="570"/>
                </a:lnTo>
                <a:lnTo>
                  <a:pt x="642" y="804"/>
                </a:lnTo>
                <a:lnTo>
                  <a:pt x="480" y="618"/>
                </a:lnTo>
                <a:lnTo>
                  <a:pt x="426" y="864"/>
                </a:lnTo>
                <a:lnTo>
                  <a:pt x="378" y="618"/>
                </a:lnTo>
                <a:lnTo>
                  <a:pt x="216" y="804"/>
                </a:lnTo>
                <a:lnTo>
                  <a:pt x="294" y="570"/>
                </a:lnTo>
                <a:lnTo>
                  <a:pt x="54" y="648"/>
                </a:lnTo>
                <a:lnTo>
                  <a:pt x="240" y="480"/>
                </a:lnTo>
                <a:lnTo>
                  <a:pt x="0" y="432"/>
                </a:lnTo>
                <a:lnTo>
                  <a:pt x="240" y="384"/>
                </a:lnTo>
                <a:lnTo>
                  <a:pt x="54" y="216"/>
                </a:lnTo>
                <a:lnTo>
                  <a:pt x="294" y="294"/>
                </a:lnTo>
                <a:lnTo>
                  <a:pt x="216" y="60"/>
                </a:lnTo>
                <a:lnTo>
                  <a:pt x="378" y="246"/>
                </a:lnTo>
                <a:lnTo>
                  <a:pt x="426" y="0"/>
                </a:lnTo>
                <a:close/>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it-IT" sz="2200" i="1" spc="-1">
                <a:solidFill>
                  <a:srgbClr val="000000"/>
                </a:solidFill>
                <a:uFill>
                  <a:solidFill>
                    <a:srgbClr val="FFFFFF"/>
                  </a:solidFill>
                </a:uFill>
                <a:latin typeface="Arial"/>
              </a:rPr>
              <a:t>GRAZIA</a:t>
            </a:r>
            <a:endParaRPr lang="it-IT"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929854063"/>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TextShape 1"/>
          <p:cNvSpPr txBox="1"/>
          <p:nvPr/>
        </p:nvSpPr>
        <p:spPr>
          <a:xfrm>
            <a:off x="1740000" y="149760"/>
            <a:ext cx="8496000" cy="858240"/>
          </a:xfrm>
          <a:prstGeom prst="rect">
            <a:avLst/>
          </a:prstGeom>
          <a:ln/>
        </p:spPr>
        <p:style>
          <a:lnRef idx="3">
            <a:schemeClr val="lt1"/>
          </a:lnRef>
          <a:fillRef idx="1">
            <a:schemeClr val="accent2"/>
          </a:fillRef>
          <a:effectRef idx="1">
            <a:schemeClr val="accent2"/>
          </a:effectRef>
          <a:fontRef idx="minor">
            <a:schemeClr val="lt1"/>
          </a:fontRef>
        </p:style>
        <p:txBody>
          <a:bodyPr lIns="90000" tIns="45000" rIns="90000" bIns="45000"/>
          <a:lstStyle/>
          <a:p>
            <a:r>
              <a:rPr lang="it-IT" spc="-1" dirty="0">
                <a:solidFill>
                  <a:srgbClr val="000000"/>
                </a:solidFill>
                <a:uFill>
                  <a:solidFill>
                    <a:srgbClr val="FFFFFF"/>
                  </a:solidFill>
                </a:uFill>
                <a:latin typeface="Arial"/>
              </a:rPr>
              <a:t>QUESTO PASSAGGIO E’ IMPORTANTE . ISTINTIVAMENTE INFATTI LA CENERE NON </a:t>
            </a:r>
            <a:r>
              <a:rPr lang="it-IT" spc="-1" dirty="0" err="1">
                <a:solidFill>
                  <a:srgbClr val="000000"/>
                </a:solidFill>
                <a:uFill>
                  <a:solidFill>
                    <a:srgbClr val="FFFFFF"/>
                  </a:solidFill>
                </a:uFill>
                <a:latin typeface="Arial"/>
              </a:rPr>
              <a:t>CI</a:t>
            </a:r>
            <a:r>
              <a:rPr lang="it-IT" spc="-1" dirty="0">
                <a:solidFill>
                  <a:srgbClr val="000000"/>
                </a:solidFill>
                <a:uFill>
                  <a:solidFill>
                    <a:srgbClr val="FFFFFF"/>
                  </a:solidFill>
                </a:uFill>
                <a:latin typeface="Arial"/>
              </a:rPr>
              <a:t> PIACE PERCHE’ LA COLLEGHIAMO ALL’IDEA </a:t>
            </a:r>
            <a:r>
              <a:rPr lang="it-IT" spc="-1" dirty="0" err="1">
                <a:solidFill>
                  <a:srgbClr val="000000"/>
                </a:solidFill>
                <a:uFill>
                  <a:solidFill>
                    <a:srgbClr val="FFFFFF"/>
                  </a:solidFill>
                </a:uFill>
                <a:latin typeface="Arial"/>
              </a:rPr>
              <a:t>DI</a:t>
            </a:r>
            <a:r>
              <a:rPr lang="it-IT" spc="-1" dirty="0">
                <a:solidFill>
                  <a:srgbClr val="000000"/>
                </a:solidFill>
                <a:uFill>
                  <a:solidFill>
                    <a:srgbClr val="FFFFFF"/>
                  </a:solidFill>
                </a:uFill>
                <a:latin typeface="Arial"/>
              </a:rPr>
              <a:t> MORTE, ROVINA, CATASTROFE, DISTRUZIONE...</a:t>
            </a:r>
          </a:p>
        </p:txBody>
      </p:sp>
      <p:pic>
        <p:nvPicPr>
          <p:cNvPr id="503" name="Immagine 502"/>
          <p:cNvPicPr/>
          <p:nvPr/>
        </p:nvPicPr>
        <p:blipFill>
          <a:blip r:embed="rId2"/>
          <a:stretch/>
        </p:blipFill>
        <p:spPr>
          <a:xfrm>
            <a:off x="1740000" y="987480"/>
            <a:ext cx="4357800" cy="2396520"/>
          </a:xfrm>
          <a:prstGeom prst="rect">
            <a:avLst/>
          </a:prstGeom>
          <a:ln>
            <a:noFill/>
          </a:ln>
        </p:spPr>
      </p:pic>
      <p:pic>
        <p:nvPicPr>
          <p:cNvPr id="504" name="Immagine 503"/>
          <p:cNvPicPr/>
          <p:nvPr/>
        </p:nvPicPr>
        <p:blipFill>
          <a:blip r:embed="rId3"/>
          <a:stretch/>
        </p:blipFill>
        <p:spPr>
          <a:xfrm>
            <a:off x="6348000" y="1152000"/>
            <a:ext cx="3873240" cy="2158560"/>
          </a:xfrm>
          <a:prstGeom prst="rect">
            <a:avLst/>
          </a:prstGeom>
          <a:ln>
            <a:noFill/>
          </a:ln>
        </p:spPr>
      </p:pic>
      <p:sp>
        <p:nvSpPr>
          <p:cNvPr id="505" name="TextShape 2"/>
          <p:cNvSpPr txBox="1"/>
          <p:nvPr/>
        </p:nvSpPr>
        <p:spPr>
          <a:xfrm>
            <a:off x="1596000" y="3456000"/>
            <a:ext cx="9072000" cy="725400"/>
          </a:xfrm>
          <a:prstGeom prst="rect">
            <a:avLst/>
          </a:prstGeom>
          <a:ln/>
        </p:spPr>
        <p:style>
          <a:lnRef idx="0">
            <a:schemeClr val="accent5"/>
          </a:lnRef>
          <a:fillRef idx="3">
            <a:schemeClr val="accent5"/>
          </a:fillRef>
          <a:effectRef idx="3">
            <a:schemeClr val="accent5"/>
          </a:effectRef>
          <a:fontRef idx="minor">
            <a:schemeClr val="lt1"/>
          </a:fontRef>
        </p:style>
        <p:txBody>
          <a:bodyPr lIns="90000" tIns="45000" rIns="90000" bIns="45000"/>
          <a:lstStyle/>
          <a:p>
            <a:r>
              <a:rPr lang="it-IT" sz="1500" spc="-1" dirty="0">
                <a:solidFill>
                  <a:srgbClr val="000000"/>
                </a:solidFill>
                <a:uFill>
                  <a:solidFill>
                    <a:srgbClr val="FFFFFF"/>
                  </a:solidFill>
                </a:uFill>
                <a:latin typeface="Arial"/>
              </a:rPr>
              <a:t>FA A PUGNI CON LA NOSTRA SOCIETA’ CHE DA UNA PARTE CERCA </a:t>
            </a:r>
            <a:r>
              <a:rPr lang="it-IT" sz="1500" spc="-1" dirty="0" err="1">
                <a:solidFill>
                  <a:srgbClr val="000000"/>
                </a:solidFill>
                <a:uFill>
                  <a:solidFill>
                    <a:srgbClr val="FFFFFF"/>
                  </a:solidFill>
                </a:uFill>
                <a:latin typeface="Arial"/>
              </a:rPr>
              <a:t>DI</a:t>
            </a:r>
            <a:r>
              <a:rPr lang="it-IT" sz="1500" spc="-1" dirty="0">
                <a:solidFill>
                  <a:srgbClr val="000000"/>
                </a:solidFill>
                <a:uFill>
                  <a:solidFill>
                    <a:srgbClr val="FFFFFF"/>
                  </a:solidFill>
                </a:uFill>
                <a:latin typeface="Arial"/>
              </a:rPr>
              <a:t> NASCONDERE L’IDEA DELLA MORTE, DELLA FRAGILITA’ E DEL FINIRE DELLE COSE E DALL’ALTRA </a:t>
            </a:r>
            <a:r>
              <a:rPr lang="it-IT" sz="1500" spc="-1" dirty="0" err="1">
                <a:solidFill>
                  <a:srgbClr val="000000"/>
                </a:solidFill>
                <a:uFill>
                  <a:solidFill>
                    <a:srgbClr val="FFFFFF"/>
                  </a:solidFill>
                </a:uFill>
                <a:latin typeface="Arial"/>
              </a:rPr>
              <a:t>CI</a:t>
            </a:r>
            <a:r>
              <a:rPr lang="it-IT" sz="1500" spc="-1" dirty="0">
                <a:solidFill>
                  <a:srgbClr val="000000"/>
                </a:solidFill>
                <a:uFill>
                  <a:solidFill>
                    <a:srgbClr val="FFFFFF"/>
                  </a:solidFill>
                </a:uFill>
                <a:latin typeface="Arial"/>
              </a:rPr>
              <a:t> ALLETTA CON IDEE </a:t>
            </a:r>
            <a:r>
              <a:rPr lang="it-IT" sz="1500" spc="-1" dirty="0" err="1">
                <a:solidFill>
                  <a:srgbClr val="000000"/>
                </a:solidFill>
                <a:uFill>
                  <a:solidFill>
                    <a:srgbClr val="FFFFFF"/>
                  </a:solidFill>
                </a:uFill>
                <a:latin typeface="Arial"/>
              </a:rPr>
              <a:t>DI</a:t>
            </a:r>
            <a:r>
              <a:rPr lang="it-IT" sz="1500" spc="-1" dirty="0">
                <a:solidFill>
                  <a:srgbClr val="000000"/>
                </a:solidFill>
                <a:uFill>
                  <a:solidFill>
                    <a:srgbClr val="FFFFFF"/>
                  </a:solidFill>
                </a:uFill>
                <a:latin typeface="Arial"/>
              </a:rPr>
              <a:t> FALSA  ED ETERNA GIOVINEZZA...</a:t>
            </a:r>
          </a:p>
        </p:txBody>
      </p:sp>
      <p:pic>
        <p:nvPicPr>
          <p:cNvPr id="506" name="Immagine 505"/>
          <p:cNvPicPr/>
          <p:nvPr/>
        </p:nvPicPr>
        <p:blipFill>
          <a:blip r:embed="rId4"/>
          <a:stretch/>
        </p:blipFill>
        <p:spPr>
          <a:xfrm>
            <a:off x="2748000" y="4181400"/>
            <a:ext cx="4464000" cy="2527200"/>
          </a:xfrm>
          <a:prstGeom prst="rect">
            <a:avLst/>
          </a:prstGeom>
          <a:ln>
            <a:noFill/>
          </a:ln>
        </p:spPr>
      </p:pic>
    </p:spTree>
    <p:extLst>
      <p:ext uri="{BB962C8B-B14F-4D97-AF65-F5344CB8AC3E}">
        <p14:creationId xmlns:p14="http://schemas.microsoft.com/office/powerpoint/2010/main" val="362507312"/>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p:nvPr/>
        </p:nvSpPr>
        <p:spPr>
          <a:xfrm>
            <a:off x="1524000" y="144000"/>
            <a:ext cx="9072000" cy="3856504"/>
          </a:xfrm>
          <a:prstGeom prst="rect">
            <a:avLst/>
          </a:prstGeom>
          <a:ln/>
        </p:spPr>
        <p:style>
          <a:lnRef idx="1">
            <a:schemeClr val="accent1"/>
          </a:lnRef>
          <a:fillRef idx="2">
            <a:schemeClr val="accent1"/>
          </a:fillRef>
          <a:effectRef idx="1">
            <a:schemeClr val="accent1"/>
          </a:effectRef>
          <a:fontRef idx="minor">
            <a:schemeClr val="dk1"/>
          </a:fontRef>
        </p:style>
        <p:txBody>
          <a:bodyPr lIns="90000" tIns="45000" rIns="90000" bIns="45000"/>
          <a:lstStyle/>
          <a:p>
            <a:r>
              <a:rPr lang="it-IT" spc="-1" dirty="0">
                <a:solidFill>
                  <a:srgbClr val="000000"/>
                </a:solidFill>
                <a:uFill>
                  <a:solidFill>
                    <a:srgbClr val="FFFFFF"/>
                  </a:solidFill>
                </a:uFill>
                <a:latin typeface="Arial"/>
              </a:rPr>
              <a:t>LABORATORIO DIDATTICO:</a:t>
            </a:r>
          </a:p>
          <a:p>
            <a:endParaRPr lang="it-IT" spc="-1" dirty="0">
              <a:solidFill>
                <a:srgbClr val="000000"/>
              </a:solidFill>
              <a:uFill>
                <a:solidFill>
                  <a:srgbClr val="FFFFFF"/>
                </a:solidFill>
              </a:uFill>
              <a:latin typeface="Arial"/>
            </a:endParaRPr>
          </a:p>
          <a:p>
            <a:r>
              <a:rPr lang="it-IT" spc="-1" dirty="0">
                <a:solidFill>
                  <a:srgbClr val="000000"/>
                </a:solidFill>
                <a:uFill>
                  <a:solidFill>
                    <a:srgbClr val="FFFFFF"/>
                  </a:solidFill>
                </a:uFill>
                <a:latin typeface="Arial"/>
              </a:rPr>
              <a:t>- UNA PRIMA FASE </a:t>
            </a:r>
            <a:r>
              <a:rPr lang="it-IT" spc="-1" dirty="0" err="1">
                <a:solidFill>
                  <a:srgbClr val="000000"/>
                </a:solidFill>
                <a:uFill>
                  <a:solidFill>
                    <a:srgbClr val="FFFFFF"/>
                  </a:solidFill>
                </a:uFill>
                <a:latin typeface="Arial"/>
              </a:rPr>
              <a:t>DI</a:t>
            </a:r>
            <a:r>
              <a:rPr lang="it-IT" spc="-1" dirty="0">
                <a:solidFill>
                  <a:srgbClr val="000000"/>
                </a:solidFill>
                <a:uFill>
                  <a:solidFill>
                    <a:srgbClr val="FFFFFF"/>
                  </a:solidFill>
                </a:uFill>
                <a:latin typeface="Arial"/>
              </a:rPr>
              <a:t> LAVORO POTREBBE CONSISTERE NEL RACCOGLIERE MATERIALE MULTIMEDIALE CON IMMAGINI DELLA VITA CHE PARLINO DELLA CADUCITA’ DEL TEMPO E DELLE COSE: FOTO, CANZONI, DISEGNI, VIDEO, </a:t>
            </a:r>
            <a:r>
              <a:rPr lang="it-IT" spc="-1" dirty="0" err="1">
                <a:solidFill>
                  <a:srgbClr val="000000"/>
                </a:solidFill>
                <a:uFill>
                  <a:solidFill>
                    <a:srgbClr val="FFFFFF"/>
                  </a:solidFill>
                </a:uFill>
                <a:latin typeface="Arial"/>
              </a:rPr>
              <a:t>FILM…</a:t>
            </a:r>
            <a:r>
              <a:rPr lang="it-IT" spc="-1" dirty="0">
                <a:solidFill>
                  <a:srgbClr val="000000"/>
                </a:solidFill>
                <a:uFill>
                  <a:solidFill>
                    <a:srgbClr val="FFFFFF"/>
                  </a:solidFill>
                </a:uFill>
                <a:latin typeface="Arial"/>
              </a:rPr>
              <a:t>.IN CLASSE SI PUO’ FARE UN LAVORO </a:t>
            </a:r>
            <a:r>
              <a:rPr lang="it-IT" spc="-1" dirty="0" err="1">
                <a:solidFill>
                  <a:srgbClr val="000000"/>
                </a:solidFill>
                <a:uFill>
                  <a:solidFill>
                    <a:srgbClr val="FFFFFF"/>
                  </a:solidFill>
                </a:uFill>
                <a:latin typeface="Arial"/>
              </a:rPr>
              <a:t>DI</a:t>
            </a:r>
            <a:r>
              <a:rPr lang="it-IT" spc="-1" dirty="0">
                <a:solidFill>
                  <a:srgbClr val="000000"/>
                </a:solidFill>
                <a:uFill>
                  <a:solidFill>
                    <a:srgbClr val="FFFFFF"/>
                  </a:solidFill>
                </a:uFill>
                <a:latin typeface="Arial"/>
              </a:rPr>
              <a:t> ASSOCIAZIONE FRA IMMAGINI E PAROLE. AD </a:t>
            </a:r>
            <a:r>
              <a:rPr lang="it-IT" spc="-1" dirty="0" err="1">
                <a:solidFill>
                  <a:srgbClr val="000000"/>
                </a:solidFill>
                <a:uFill>
                  <a:solidFill>
                    <a:srgbClr val="FFFFFF"/>
                  </a:solidFill>
                </a:uFill>
                <a:latin typeface="Arial"/>
              </a:rPr>
              <a:t>ESEMPIO…</a:t>
            </a:r>
            <a:r>
              <a:rPr lang="it-IT" spc="-1" dirty="0">
                <a:solidFill>
                  <a:srgbClr val="000000"/>
                </a:solidFill>
                <a:uFill>
                  <a:solidFill>
                    <a:srgbClr val="FFFFFF"/>
                  </a:solidFill>
                </a:uFill>
                <a:latin typeface="Arial"/>
              </a:rPr>
              <a:t> LE PAROLE DEL TESTO “CENERE” </a:t>
            </a:r>
            <a:r>
              <a:rPr lang="it-IT" spc="-1" dirty="0" err="1">
                <a:solidFill>
                  <a:srgbClr val="000000"/>
                </a:solidFill>
                <a:uFill>
                  <a:solidFill>
                    <a:srgbClr val="FFFFFF"/>
                  </a:solidFill>
                </a:uFill>
                <a:latin typeface="Arial"/>
              </a:rPr>
              <a:t>DI</a:t>
            </a:r>
            <a:r>
              <a:rPr lang="it-IT" spc="-1" dirty="0">
                <a:solidFill>
                  <a:srgbClr val="000000"/>
                </a:solidFill>
                <a:uFill>
                  <a:solidFill>
                    <a:srgbClr val="FFFFFF"/>
                  </a:solidFill>
                </a:uFill>
                <a:latin typeface="Arial"/>
              </a:rPr>
              <a:t> CELESTINO CON IMMAGINI ADATTE</a:t>
            </a:r>
          </a:p>
          <a:p>
            <a:r>
              <a:rPr lang="it-IT" spc="-1" dirty="0">
                <a:solidFill>
                  <a:srgbClr val="000000"/>
                </a:solidFill>
                <a:uFill>
                  <a:solidFill>
                    <a:srgbClr val="FFFFFF"/>
                  </a:solidFill>
                </a:uFill>
                <a:latin typeface="Arial"/>
              </a:rPr>
              <a:t>- SI PUO’ PROSEGUIRE CON L’IMMAGINE BIBLICA DELLA POVERE-CENERE: NEL CONTESTO DELLA RIVELAZIONE ESSA ASSUME UN SIGNIFICATO POSITIVO. LETTURA </a:t>
            </a:r>
            <a:r>
              <a:rPr lang="it-IT" spc="-1" dirty="0" err="1">
                <a:solidFill>
                  <a:srgbClr val="000000"/>
                </a:solidFill>
                <a:uFill>
                  <a:solidFill>
                    <a:srgbClr val="FFFFFF"/>
                  </a:solidFill>
                </a:uFill>
                <a:latin typeface="Arial"/>
              </a:rPr>
              <a:t>DI</a:t>
            </a:r>
            <a:r>
              <a:rPr lang="it-IT" spc="-1" dirty="0">
                <a:solidFill>
                  <a:srgbClr val="000000"/>
                </a:solidFill>
                <a:uFill>
                  <a:solidFill>
                    <a:srgbClr val="FFFFFF"/>
                  </a:solidFill>
                </a:uFill>
                <a:latin typeface="Arial"/>
              </a:rPr>
              <a:t> GN 2,7: CHIAVE </a:t>
            </a:r>
            <a:r>
              <a:rPr lang="it-IT" spc="-1" dirty="0" err="1">
                <a:solidFill>
                  <a:srgbClr val="000000"/>
                </a:solidFill>
                <a:uFill>
                  <a:solidFill>
                    <a:srgbClr val="FFFFFF"/>
                  </a:solidFill>
                </a:uFill>
                <a:latin typeface="Arial"/>
              </a:rPr>
              <a:t>DI</a:t>
            </a:r>
            <a:r>
              <a:rPr lang="it-IT" spc="-1" dirty="0">
                <a:solidFill>
                  <a:srgbClr val="000000"/>
                </a:solidFill>
                <a:uFill>
                  <a:solidFill>
                    <a:srgbClr val="FFFFFF"/>
                  </a:solidFill>
                </a:uFill>
                <a:latin typeface="Arial"/>
              </a:rPr>
              <a:t> LETTURA PER CAPIRE CHE L’ESPERIENZA UMANA DELLA FRAGILITA’ E’ COSTITUTIVA DEL NOSTRO ESSERE CREATURALE, MA NON E’ DISPERANTE PERCHE’ FA PARTE DEI UN PIANO </a:t>
            </a:r>
            <a:r>
              <a:rPr lang="it-IT" spc="-1" dirty="0" err="1">
                <a:solidFill>
                  <a:srgbClr val="000000"/>
                </a:solidFill>
                <a:uFill>
                  <a:solidFill>
                    <a:srgbClr val="FFFFFF"/>
                  </a:solidFill>
                </a:uFill>
                <a:latin typeface="Arial"/>
              </a:rPr>
              <a:t>DI</a:t>
            </a:r>
            <a:r>
              <a:rPr lang="it-IT" spc="-1" dirty="0">
                <a:solidFill>
                  <a:srgbClr val="000000"/>
                </a:solidFill>
                <a:uFill>
                  <a:solidFill>
                    <a:srgbClr val="FFFFFF"/>
                  </a:solidFill>
                </a:uFill>
                <a:latin typeface="Arial"/>
              </a:rPr>
              <a:t> SALVEZZA CHE PREVEDE UNA </a:t>
            </a:r>
            <a:r>
              <a:rPr lang="it-IT" spc="-1" dirty="0" err="1">
                <a:solidFill>
                  <a:srgbClr val="000000"/>
                </a:solidFill>
                <a:uFill>
                  <a:solidFill>
                    <a:srgbClr val="FFFFFF"/>
                  </a:solidFill>
                </a:uFill>
                <a:latin typeface="Arial"/>
              </a:rPr>
              <a:t>TRASFORMAZIONE…</a:t>
            </a:r>
            <a:r>
              <a:rPr lang="it-IT" spc="-1" dirty="0">
                <a:solidFill>
                  <a:srgbClr val="000000"/>
                </a:solidFill>
                <a:uFill>
                  <a:solidFill>
                    <a:srgbClr val="FFFFFF"/>
                  </a:solidFill>
                </a:uFill>
                <a:latin typeface="Arial"/>
              </a:rPr>
              <a:t>.</a:t>
            </a:r>
          </a:p>
        </p:txBody>
      </p:sp>
      <p:pic>
        <p:nvPicPr>
          <p:cNvPr id="508" name="Immagine 507"/>
          <p:cNvPicPr/>
          <p:nvPr/>
        </p:nvPicPr>
        <p:blipFill>
          <a:blip r:embed="rId2"/>
          <a:stretch/>
        </p:blipFill>
        <p:spPr>
          <a:xfrm>
            <a:off x="2666976" y="4643446"/>
            <a:ext cx="4444560" cy="1885680"/>
          </a:xfrm>
          <a:prstGeom prst="rect">
            <a:avLst/>
          </a:prstGeom>
          <a:ln>
            <a:noFill/>
          </a:ln>
        </p:spPr>
      </p:pic>
    </p:spTree>
    <p:extLst>
      <p:ext uri="{BB962C8B-B14F-4D97-AF65-F5344CB8AC3E}">
        <p14:creationId xmlns:p14="http://schemas.microsoft.com/office/powerpoint/2010/main" val="2591129907"/>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TextShape 1"/>
          <p:cNvSpPr txBox="1"/>
          <p:nvPr/>
        </p:nvSpPr>
        <p:spPr>
          <a:xfrm>
            <a:off x="1524000" y="72000"/>
            <a:ext cx="8856000" cy="6786000"/>
          </a:xfrm>
          <a:prstGeom prst="rect">
            <a:avLst/>
          </a:prstGeom>
          <a:noFill/>
          <a:ln>
            <a:noFill/>
          </a:ln>
        </p:spPr>
        <p:txBody>
          <a:bodyPr lIns="90000" tIns="45000" rIns="90000" bIns="45000"/>
          <a:lstStyle/>
          <a:p>
            <a:r>
              <a:rPr lang="it-IT" spc="-1" dirty="0">
                <a:solidFill>
                  <a:srgbClr val="000000"/>
                </a:solidFill>
                <a:uFill>
                  <a:solidFill>
                    <a:srgbClr val="FFFFFF"/>
                  </a:solidFill>
                </a:uFill>
                <a:latin typeface="Arial"/>
              </a:rPr>
              <a:t>CENERE (CELESTINO)</a:t>
            </a:r>
          </a:p>
          <a:p>
            <a:endParaRPr lang="it-IT" spc="-1" dirty="0">
              <a:solidFill>
                <a:srgbClr val="000000"/>
              </a:solidFill>
              <a:uFill>
                <a:solidFill>
                  <a:srgbClr val="FFFFFF"/>
                </a:solidFill>
              </a:uFill>
              <a:latin typeface="Arial"/>
            </a:endParaRPr>
          </a:p>
          <a:p>
            <a:r>
              <a:rPr lang="it-IT" sz="1600" spc="-1" dirty="0">
                <a:solidFill>
                  <a:srgbClr val="000000"/>
                </a:solidFill>
                <a:uFill>
                  <a:solidFill>
                    <a:srgbClr val="FFFFFF"/>
                  </a:solidFill>
                </a:uFill>
                <a:latin typeface="Arial"/>
              </a:rPr>
              <a:t>LA MIA VITA CHE PASSA IN UN TIRO </a:t>
            </a:r>
            <a:r>
              <a:rPr lang="it-IT" sz="1600" spc="-1" dirty="0" err="1">
                <a:solidFill>
                  <a:srgbClr val="000000"/>
                </a:solidFill>
                <a:uFill>
                  <a:solidFill>
                    <a:srgbClr val="FFFFFF"/>
                  </a:solidFill>
                </a:uFill>
                <a:latin typeface="Arial"/>
              </a:rPr>
              <a:t>DI</a:t>
            </a:r>
            <a:r>
              <a:rPr lang="it-IT" sz="1600" spc="-1" dirty="0">
                <a:solidFill>
                  <a:srgbClr val="000000"/>
                </a:solidFill>
                <a:uFill>
                  <a:solidFill>
                    <a:srgbClr val="FFFFFF"/>
                  </a:solidFill>
                </a:uFill>
                <a:latin typeface="Arial"/>
              </a:rPr>
              <a:t> GAS SOPORIFERO E CASSA</a:t>
            </a:r>
          </a:p>
          <a:p>
            <a:r>
              <a:rPr lang="it-IT" sz="1600" spc="-1" dirty="0">
                <a:solidFill>
                  <a:srgbClr val="000000"/>
                </a:solidFill>
                <a:uFill>
                  <a:solidFill>
                    <a:srgbClr val="FFFFFF"/>
                  </a:solidFill>
                </a:uFill>
                <a:latin typeface="Arial"/>
              </a:rPr>
              <a:t>SE </a:t>
            </a:r>
            <a:r>
              <a:rPr lang="it-IT" sz="1600" spc="-1" dirty="0" err="1">
                <a:solidFill>
                  <a:srgbClr val="000000"/>
                </a:solidFill>
                <a:uFill>
                  <a:solidFill>
                    <a:srgbClr val="FFFFFF"/>
                  </a:solidFill>
                </a:uFill>
                <a:latin typeface="Arial"/>
              </a:rPr>
              <a:t>CI</a:t>
            </a:r>
            <a:r>
              <a:rPr lang="it-IT" sz="1600" spc="-1" dirty="0">
                <a:solidFill>
                  <a:srgbClr val="000000"/>
                </a:solidFill>
                <a:uFill>
                  <a:solidFill>
                    <a:srgbClr val="FFFFFF"/>
                  </a:solidFill>
                </a:uFill>
                <a:latin typeface="Arial"/>
              </a:rPr>
              <a:t> VUOLE UN SECONDO PER DIMENTICARE MAGIA CHE SI INCASTRA</a:t>
            </a:r>
          </a:p>
          <a:p>
            <a:r>
              <a:rPr lang="it-IT" sz="1600" spc="-1" dirty="0">
                <a:solidFill>
                  <a:srgbClr val="000000"/>
                </a:solidFill>
                <a:uFill>
                  <a:solidFill>
                    <a:srgbClr val="FFFFFF"/>
                  </a:solidFill>
                </a:uFill>
                <a:latin typeface="Arial"/>
              </a:rPr>
              <a:t>CHE VIENE DALLA POLVERE DIVENTA FUOCO POI CENERE E BASTA</a:t>
            </a:r>
          </a:p>
          <a:p>
            <a:r>
              <a:rPr lang="it-IT" sz="1600" spc="-1" dirty="0">
                <a:solidFill>
                  <a:srgbClr val="000000"/>
                </a:solidFill>
                <a:uFill>
                  <a:solidFill>
                    <a:srgbClr val="FFFFFF"/>
                  </a:solidFill>
                </a:uFill>
                <a:latin typeface="Arial"/>
              </a:rPr>
              <a:t>CHE FATICA LA VITA CAMMINO DA SOLO E NESSUNO </a:t>
            </a:r>
            <a:r>
              <a:rPr lang="it-IT" sz="1600" spc="-1" dirty="0" err="1">
                <a:solidFill>
                  <a:srgbClr val="000000"/>
                </a:solidFill>
                <a:uFill>
                  <a:solidFill>
                    <a:srgbClr val="FFFFFF"/>
                  </a:solidFill>
                </a:uFill>
                <a:latin typeface="Arial"/>
              </a:rPr>
              <a:t>MI</a:t>
            </a:r>
            <a:r>
              <a:rPr lang="it-IT" sz="1600" spc="-1" dirty="0">
                <a:solidFill>
                  <a:srgbClr val="000000"/>
                </a:solidFill>
                <a:uFill>
                  <a:solidFill>
                    <a:srgbClr val="FFFFFF"/>
                  </a:solidFill>
                </a:uFill>
                <a:latin typeface="Arial"/>
              </a:rPr>
              <a:t> GUASTA</a:t>
            </a:r>
          </a:p>
          <a:p>
            <a:r>
              <a:rPr lang="it-IT" sz="1600" spc="-1" dirty="0">
                <a:solidFill>
                  <a:srgbClr val="000000"/>
                </a:solidFill>
                <a:uFill>
                  <a:solidFill>
                    <a:srgbClr val="FFFFFF"/>
                  </a:solidFill>
                </a:uFill>
                <a:latin typeface="Arial"/>
              </a:rPr>
              <a:t>CONTINUO A PRENDERE LE BOTTE MA NON </a:t>
            </a:r>
            <a:r>
              <a:rPr lang="it-IT" sz="1600" spc="-1" dirty="0" err="1">
                <a:solidFill>
                  <a:srgbClr val="000000"/>
                </a:solidFill>
                <a:uFill>
                  <a:solidFill>
                    <a:srgbClr val="FFFFFF"/>
                  </a:solidFill>
                </a:uFill>
                <a:latin typeface="Arial"/>
              </a:rPr>
              <a:t>MI</a:t>
            </a:r>
            <a:r>
              <a:rPr lang="it-IT" sz="1600" spc="-1" dirty="0">
                <a:solidFill>
                  <a:srgbClr val="000000"/>
                </a:solidFill>
                <a:uFill>
                  <a:solidFill>
                    <a:srgbClr val="FFFFFF"/>
                  </a:solidFill>
                </a:uFill>
                <a:latin typeface="Arial"/>
              </a:rPr>
              <a:t> FA NIENTE</a:t>
            </a:r>
          </a:p>
          <a:p>
            <a:r>
              <a:rPr lang="it-IT" sz="1600" spc="-1" dirty="0">
                <a:solidFill>
                  <a:srgbClr val="000000"/>
                </a:solidFill>
                <a:uFill>
                  <a:solidFill>
                    <a:srgbClr val="FFFFFF"/>
                  </a:solidFill>
                </a:uFill>
                <a:latin typeface="Arial"/>
              </a:rPr>
              <a:t>ARRIVO MALE FINO ALLA NOTTE CHE </a:t>
            </a:r>
            <a:r>
              <a:rPr lang="it-IT" sz="1600" spc="-1" dirty="0" err="1">
                <a:solidFill>
                  <a:srgbClr val="000000"/>
                </a:solidFill>
                <a:uFill>
                  <a:solidFill>
                    <a:srgbClr val="FFFFFF"/>
                  </a:solidFill>
                </a:uFill>
                <a:latin typeface="Arial"/>
              </a:rPr>
              <a:t>MI</a:t>
            </a:r>
            <a:r>
              <a:rPr lang="it-IT" sz="1600" spc="-1" dirty="0">
                <a:solidFill>
                  <a:srgbClr val="000000"/>
                </a:solidFill>
                <a:uFill>
                  <a:solidFill>
                    <a:srgbClr val="FFFFFF"/>
                  </a:solidFill>
                </a:uFill>
                <a:latin typeface="Arial"/>
              </a:rPr>
              <a:t> SORPRENDE</a:t>
            </a:r>
          </a:p>
          <a:p>
            <a:r>
              <a:rPr lang="it-IT" sz="1600" spc="-1" dirty="0">
                <a:solidFill>
                  <a:srgbClr val="000000"/>
                </a:solidFill>
                <a:uFill>
                  <a:solidFill>
                    <a:srgbClr val="FFFFFF"/>
                  </a:solidFill>
                </a:uFill>
                <a:latin typeface="Arial"/>
              </a:rPr>
              <a:t>E RICORDARE QUANTE VOLTE </a:t>
            </a:r>
            <a:r>
              <a:rPr lang="it-IT" sz="1600" spc="-1" dirty="0" err="1">
                <a:solidFill>
                  <a:srgbClr val="000000"/>
                </a:solidFill>
                <a:uFill>
                  <a:solidFill>
                    <a:srgbClr val="FFFFFF"/>
                  </a:solidFill>
                </a:uFill>
                <a:latin typeface="Arial"/>
              </a:rPr>
              <a:t>MI</a:t>
            </a:r>
            <a:r>
              <a:rPr lang="it-IT" sz="1600" spc="-1" dirty="0">
                <a:solidFill>
                  <a:srgbClr val="000000"/>
                </a:solidFill>
                <a:uFill>
                  <a:solidFill>
                    <a:srgbClr val="FFFFFF"/>
                  </a:solidFill>
                </a:uFill>
                <a:latin typeface="Arial"/>
              </a:rPr>
              <a:t> CHIAMI INCOSCIENTE</a:t>
            </a:r>
          </a:p>
          <a:p>
            <a:r>
              <a:rPr lang="it-IT" sz="1600" spc="-1" dirty="0">
                <a:solidFill>
                  <a:srgbClr val="000000"/>
                </a:solidFill>
                <a:uFill>
                  <a:solidFill>
                    <a:srgbClr val="FFFFFF"/>
                  </a:solidFill>
                </a:uFill>
                <a:latin typeface="Arial"/>
              </a:rPr>
              <a:t>ED ARRIVARE FINO AL MONTE COL SOLE COCENTE</a:t>
            </a:r>
          </a:p>
          <a:p>
            <a:r>
              <a:rPr lang="it-IT" sz="1600" spc="-1" dirty="0">
                <a:solidFill>
                  <a:srgbClr val="000000"/>
                </a:solidFill>
                <a:uFill>
                  <a:solidFill>
                    <a:srgbClr val="FFFFFF"/>
                  </a:solidFill>
                </a:uFill>
                <a:latin typeface="Arial"/>
              </a:rPr>
              <a:t>UNA MATTINA GUARDO SU E PIOVONO METEORITI</a:t>
            </a:r>
          </a:p>
          <a:p>
            <a:r>
              <a:rPr lang="it-IT" sz="1600" spc="-1" dirty="0">
                <a:solidFill>
                  <a:srgbClr val="000000"/>
                </a:solidFill>
                <a:uFill>
                  <a:solidFill>
                    <a:srgbClr val="FFFFFF"/>
                  </a:solidFill>
                </a:uFill>
                <a:latin typeface="Arial"/>
              </a:rPr>
              <a:t>SCHIANTATI I PREGIUDIZI </a:t>
            </a:r>
            <a:r>
              <a:rPr lang="it-IT" sz="1600" spc="-1" dirty="0" err="1">
                <a:solidFill>
                  <a:srgbClr val="000000"/>
                </a:solidFill>
                <a:uFill>
                  <a:solidFill>
                    <a:srgbClr val="FFFFFF"/>
                  </a:solidFill>
                </a:uFill>
                <a:latin typeface="Arial"/>
              </a:rPr>
              <a:t>DI</a:t>
            </a:r>
            <a:r>
              <a:rPr lang="it-IT" sz="1600" spc="-1" dirty="0">
                <a:solidFill>
                  <a:srgbClr val="000000"/>
                </a:solidFill>
                <a:uFill>
                  <a:solidFill>
                    <a:srgbClr val="FFFFFF"/>
                  </a:solidFill>
                </a:uFill>
                <a:latin typeface="Arial"/>
              </a:rPr>
              <a:t> SOGNI TRADITI</a:t>
            </a:r>
          </a:p>
          <a:p>
            <a:r>
              <a:rPr lang="it-IT" sz="1600" spc="-1" dirty="0">
                <a:solidFill>
                  <a:srgbClr val="000000"/>
                </a:solidFill>
                <a:uFill>
                  <a:solidFill>
                    <a:srgbClr val="FFFFFF"/>
                  </a:solidFill>
                </a:uFill>
                <a:latin typeface="Arial"/>
              </a:rPr>
              <a:t>PREGO L’ALFA E L’OMEGA TUTTI I RITI</a:t>
            </a:r>
          </a:p>
          <a:p>
            <a:r>
              <a:rPr lang="it-IT" sz="1600" spc="-1" dirty="0">
                <a:solidFill>
                  <a:srgbClr val="000000"/>
                </a:solidFill>
                <a:uFill>
                  <a:solidFill>
                    <a:srgbClr val="FFFFFF"/>
                  </a:solidFill>
                </a:uFill>
                <a:latin typeface="Arial"/>
              </a:rPr>
              <a:t>GUARDI TERRE </a:t>
            </a:r>
            <a:r>
              <a:rPr lang="it-IT" sz="1600" spc="-1" dirty="0" err="1">
                <a:solidFill>
                  <a:srgbClr val="000000"/>
                </a:solidFill>
                <a:uFill>
                  <a:solidFill>
                    <a:srgbClr val="FFFFFF"/>
                  </a:solidFill>
                </a:uFill>
                <a:latin typeface="Arial"/>
              </a:rPr>
              <a:t>DI</a:t>
            </a:r>
            <a:r>
              <a:rPr lang="it-IT" sz="1600" spc="-1" dirty="0">
                <a:solidFill>
                  <a:srgbClr val="000000"/>
                </a:solidFill>
                <a:uFill>
                  <a:solidFill>
                    <a:srgbClr val="FFFFFF"/>
                  </a:solidFill>
                </a:uFill>
                <a:latin typeface="Arial"/>
              </a:rPr>
              <a:t> GIU’ E DOPO TU </a:t>
            </a:r>
            <a:r>
              <a:rPr lang="it-IT" sz="1600" spc="-1" dirty="0" err="1">
                <a:solidFill>
                  <a:srgbClr val="000000"/>
                </a:solidFill>
                <a:uFill>
                  <a:solidFill>
                    <a:srgbClr val="FFFFFF"/>
                  </a:solidFill>
                </a:uFill>
                <a:latin typeface="Arial"/>
              </a:rPr>
              <a:t>CI</a:t>
            </a:r>
            <a:r>
              <a:rPr lang="it-IT" sz="1600" spc="-1" dirty="0">
                <a:solidFill>
                  <a:srgbClr val="000000"/>
                </a:solidFill>
                <a:uFill>
                  <a:solidFill>
                    <a:srgbClr val="FFFFFF"/>
                  </a:solidFill>
                </a:uFill>
                <a:latin typeface="Arial"/>
              </a:rPr>
              <a:t> RIDI</a:t>
            </a:r>
          </a:p>
          <a:p>
            <a:r>
              <a:rPr lang="it-IT" sz="1600" spc="-1" dirty="0">
                <a:solidFill>
                  <a:srgbClr val="000000"/>
                </a:solidFill>
                <a:uFill>
                  <a:solidFill>
                    <a:srgbClr val="FFFFFF"/>
                  </a:solidFill>
                </a:uFill>
                <a:latin typeface="Arial"/>
              </a:rPr>
              <a:t>CHIUSO IN UN RECINTO CHE SARA’</a:t>
            </a:r>
          </a:p>
          <a:p>
            <a:r>
              <a:rPr lang="it-IT" sz="1600" spc="-1" dirty="0">
                <a:solidFill>
                  <a:srgbClr val="000000"/>
                </a:solidFill>
                <a:uFill>
                  <a:solidFill>
                    <a:srgbClr val="FFFFFF"/>
                  </a:solidFill>
                </a:uFill>
                <a:latin typeface="Arial"/>
              </a:rPr>
              <a:t>FUORI SOLO CHI HA PIU’ </a:t>
            </a:r>
            <a:r>
              <a:rPr lang="it-IT" sz="1600" spc="-1" dirty="0" err="1">
                <a:solidFill>
                  <a:srgbClr val="000000"/>
                </a:solidFill>
                <a:uFill>
                  <a:solidFill>
                    <a:srgbClr val="FFFFFF"/>
                  </a:solidFill>
                </a:uFill>
                <a:latin typeface="Arial"/>
              </a:rPr>
              <a:t>D’IDENTITA</a:t>
            </a:r>
            <a:r>
              <a:rPr lang="it-IT" sz="1600" spc="-1" dirty="0">
                <a:solidFill>
                  <a:srgbClr val="000000"/>
                </a:solidFill>
                <a:uFill>
                  <a:solidFill>
                    <a:srgbClr val="FFFFFF"/>
                  </a:solidFill>
                </a:uFill>
                <a:latin typeface="Arial"/>
              </a:rPr>
              <a:t>’</a:t>
            </a:r>
          </a:p>
          <a:p>
            <a:r>
              <a:rPr lang="it-IT" sz="1600" spc="-1" dirty="0">
                <a:solidFill>
                  <a:srgbClr val="000000"/>
                </a:solidFill>
                <a:uFill>
                  <a:solidFill>
                    <a:srgbClr val="FFFFFF"/>
                  </a:solidFill>
                </a:uFill>
                <a:latin typeface="Arial"/>
              </a:rPr>
              <a:t>LA GENTE CHE INTORNO MORMORA</a:t>
            </a:r>
          </a:p>
          <a:p>
            <a:r>
              <a:rPr lang="it-IT" sz="1600" spc="-1" dirty="0">
                <a:solidFill>
                  <a:srgbClr val="000000"/>
                </a:solidFill>
                <a:uFill>
                  <a:solidFill>
                    <a:srgbClr val="FFFFFF"/>
                  </a:solidFill>
                </a:uFill>
                <a:latin typeface="Arial"/>
              </a:rPr>
              <a:t>MA DOMANI CHE SUCCEDERA’</a:t>
            </a:r>
          </a:p>
          <a:p>
            <a:r>
              <a:rPr lang="it-IT" sz="1600" spc="-1" dirty="0">
                <a:solidFill>
                  <a:srgbClr val="000000"/>
                </a:solidFill>
                <a:uFill>
                  <a:solidFill>
                    <a:srgbClr val="FFFFFF"/>
                  </a:solidFill>
                </a:uFill>
                <a:latin typeface="Arial"/>
              </a:rPr>
              <a:t>ORA CHE VA BENE TRA </a:t>
            </a:r>
            <a:r>
              <a:rPr lang="it-IT" sz="1600" spc="-1" dirty="0" err="1">
                <a:solidFill>
                  <a:srgbClr val="000000"/>
                </a:solidFill>
                <a:uFill>
                  <a:solidFill>
                    <a:srgbClr val="FFFFFF"/>
                  </a:solidFill>
                </a:uFill>
                <a:latin typeface="Arial"/>
              </a:rPr>
              <a:t>DI</a:t>
            </a:r>
            <a:r>
              <a:rPr lang="it-IT" sz="1600" spc="-1" dirty="0">
                <a:solidFill>
                  <a:srgbClr val="000000"/>
                </a:solidFill>
                <a:uFill>
                  <a:solidFill>
                    <a:srgbClr val="FFFFFF"/>
                  </a:solidFill>
                </a:uFill>
                <a:latin typeface="Arial"/>
              </a:rPr>
              <a:t> NOI</a:t>
            </a:r>
          </a:p>
          <a:p>
            <a:r>
              <a:rPr lang="it-IT" sz="1600" spc="-1" dirty="0">
                <a:solidFill>
                  <a:srgbClr val="000000"/>
                </a:solidFill>
                <a:uFill>
                  <a:solidFill>
                    <a:srgbClr val="FFFFFF"/>
                  </a:solidFill>
                </a:uFill>
                <a:latin typeface="Arial"/>
              </a:rPr>
              <a:t>MENTRE TU PROVVEDI AI FATTI TUOI</a:t>
            </a:r>
          </a:p>
          <a:p>
            <a:r>
              <a:rPr lang="it-IT" sz="1600" spc="-1" dirty="0" err="1">
                <a:solidFill>
                  <a:srgbClr val="000000"/>
                </a:solidFill>
                <a:uFill>
                  <a:solidFill>
                    <a:srgbClr val="FFFFFF"/>
                  </a:solidFill>
                </a:uFill>
                <a:latin typeface="Arial"/>
              </a:rPr>
              <a:t>CI</a:t>
            </a:r>
            <a:r>
              <a:rPr lang="it-IT" sz="1600" spc="-1" dirty="0">
                <a:solidFill>
                  <a:srgbClr val="000000"/>
                </a:solidFill>
                <a:uFill>
                  <a:solidFill>
                    <a:srgbClr val="FFFFFF"/>
                  </a:solidFill>
                </a:uFill>
                <a:latin typeface="Arial"/>
              </a:rPr>
              <a:t> RITROVEREMO ANCORA QUA</a:t>
            </a:r>
          </a:p>
          <a:p>
            <a:r>
              <a:rPr lang="it-IT" sz="1600" spc="-1" dirty="0">
                <a:solidFill>
                  <a:srgbClr val="000000"/>
                </a:solidFill>
                <a:uFill>
                  <a:solidFill>
                    <a:srgbClr val="FFFFFF"/>
                  </a:solidFill>
                </a:uFill>
                <a:latin typeface="Arial"/>
              </a:rPr>
              <a:t>E CENERE NELL’ARIA VOLERA’</a:t>
            </a:r>
          </a:p>
          <a:p>
            <a:r>
              <a:rPr lang="it-IT" sz="1600" spc="-1" dirty="0">
                <a:solidFill>
                  <a:srgbClr val="000000"/>
                </a:solidFill>
                <a:uFill>
                  <a:solidFill>
                    <a:srgbClr val="FFFFFF"/>
                  </a:solidFill>
                </a:uFill>
                <a:latin typeface="Arial"/>
              </a:rPr>
              <a:t>….</a:t>
            </a:r>
          </a:p>
          <a:p>
            <a:r>
              <a:rPr lang="it-IT" sz="1600" spc="-1" dirty="0">
                <a:solidFill>
                  <a:srgbClr val="000000"/>
                </a:solidFill>
                <a:uFill>
                  <a:solidFill>
                    <a:srgbClr val="FFFFFF"/>
                  </a:solidFill>
                </a:uFill>
                <a:latin typeface="Arial"/>
              </a:rPr>
              <a:t>SOLO CENERE RIMARRA’ IMPRESSA</a:t>
            </a:r>
          </a:p>
          <a:p>
            <a:r>
              <a:rPr lang="it-IT" sz="1600" spc="-1" dirty="0">
                <a:solidFill>
                  <a:srgbClr val="000000"/>
                </a:solidFill>
                <a:uFill>
                  <a:solidFill>
                    <a:srgbClr val="FFFFFF"/>
                  </a:solidFill>
                </a:uFill>
                <a:latin typeface="Arial"/>
              </a:rPr>
              <a:t>PERSI NELLA CENERE, </a:t>
            </a:r>
            <a:r>
              <a:rPr lang="it-IT" sz="1600" spc="-1" dirty="0" err="1">
                <a:solidFill>
                  <a:srgbClr val="000000"/>
                </a:solidFill>
                <a:uFill>
                  <a:solidFill>
                    <a:srgbClr val="FFFFFF"/>
                  </a:solidFill>
                </a:uFill>
                <a:latin typeface="Arial"/>
              </a:rPr>
              <a:t>CENERE</a:t>
            </a:r>
            <a:r>
              <a:rPr lang="it-IT" sz="1600" spc="-1" dirty="0">
                <a:solidFill>
                  <a:srgbClr val="000000"/>
                </a:solidFill>
                <a:uFill>
                  <a:solidFill>
                    <a:srgbClr val="FFFFFF"/>
                  </a:solidFill>
                </a:uFill>
                <a:latin typeface="Arial"/>
              </a:rPr>
              <a:t>, CENERE,</a:t>
            </a:r>
          </a:p>
          <a:p>
            <a:r>
              <a:rPr lang="it-IT" sz="1600" spc="-1" dirty="0">
                <a:solidFill>
                  <a:srgbClr val="000000"/>
                </a:solidFill>
                <a:uFill>
                  <a:solidFill>
                    <a:srgbClr val="FFFFFF"/>
                  </a:solidFill>
                </a:uFill>
                <a:latin typeface="Arial"/>
              </a:rPr>
              <a:t>OGNUNO DEL SUO GENERE</a:t>
            </a:r>
          </a:p>
          <a:p>
            <a:endParaRPr lang="it-IT"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283917151"/>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TextShape 1"/>
          <p:cNvSpPr txBox="1"/>
          <p:nvPr/>
        </p:nvSpPr>
        <p:spPr>
          <a:xfrm>
            <a:off x="1884000" y="288000"/>
            <a:ext cx="5950440" cy="346320"/>
          </a:xfrm>
          <a:prstGeom prst="rect">
            <a:avLst/>
          </a:prstGeom>
          <a:noFill/>
          <a:ln>
            <a:noFill/>
          </a:ln>
        </p:spPr>
        <p:txBody>
          <a:bodyPr lIns="90000" tIns="45000" rIns="90000" bIns="45000"/>
          <a:lstStyle/>
          <a:p>
            <a:r>
              <a:rPr lang="it-IT" spc="-1">
                <a:solidFill>
                  <a:srgbClr val="000000"/>
                </a:solidFill>
                <a:uFill>
                  <a:solidFill>
                    <a:srgbClr val="FFFFFF"/>
                  </a:solidFill>
                </a:uFill>
                <a:latin typeface="Arial"/>
              </a:rPr>
              <a:t>LA RIVELAZIONE CI DA’ UNO SGUARDO POSITIVO….</a:t>
            </a:r>
          </a:p>
        </p:txBody>
      </p:sp>
      <p:pic>
        <p:nvPicPr>
          <p:cNvPr id="511" name="Immagine 510"/>
          <p:cNvPicPr/>
          <p:nvPr/>
        </p:nvPicPr>
        <p:blipFill>
          <a:blip r:embed="rId2"/>
          <a:stretch/>
        </p:blipFill>
        <p:spPr>
          <a:xfrm>
            <a:off x="1596000" y="835920"/>
            <a:ext cx="3873240" cy="2260080"/>
          </a:xfrm>
          <a:prstGeom prst="rect">
            <a:avLst/>
          </a:prstGeom>
          <a:ln>
            <a:noFill/>
          </a:ln>
        </p:spPr>
      </p:pic>
      <p:sp>
        <p:nvSpPr>
          <p:cNvPr id="512" name="TextShape 2"/>
          <p:cNvSpPr txBox="1"/>
          <p:nvPr/>
        </p:nvSpPr>
        <p:spPr>
          <a:xfrm>
            <a:off x="5556000" y="936000"/>
            <a:ext cx="4708440" cy="602280"/>
          </a:xfrm>
          <a:prstGeom prst="rect">
            <a:avLst/>
          </a:prstGeom>
          <a:noFill/>
          <a:ln>
            <a:noFill/>
          </a:ln>
        </p:spPr>
        <p:txBody>
          <a:bodyPr lIns="90000" tIns="45000" rIns="90000" bIns="45000"/>
          <a:lstStyle/>
          <a:p>
            <a:r>
              <a:rPr lang="it-IT" spc="-1">
                <a:solidFill>
                  <a:srgbClr val="000000"/>
                </a:solidFill>
                <a:uFill>
                  <a:solidFill>
                    <a:srgbClr val="FFFFFF"/>
                  </a:solidFill>
                </a:uFill>
                <a:latin typeface="Arial"/>
              </a:rPr>
              <a:t>POLVERE INDICA CADUCITA’, FRAGILITA’,</a:t>
            </a:r>
          </a:p>
          <a:p>
            <a:r>
              <a:rPr lang="it-IT" spc="-1">
                <a:solidFill>
                  <a:srgbClr val="000000"/>
                </a:solidFill>
                <a:uFill>
                  <a:solidFill>
                    <a:srgbClr val="FFFFFF"/>
                  </a:solidFill>
                </a:uFill>
                <a:latin typeface="Arial"/>
              </a:rPr>
              <a:t> DEBOLEZZA...</a:t>
            </a:r>
          </a:p>
        </p:txBody>
      </p:sp>
      <p:pic>
        <p:nvPicPr>
          <p:cNvPr id="513" name="Immagine 512"/>
          <p:cNvPicPr/>
          <p:nvPr/>
        </p:nvPicPr>
        <p:blipFill>
          <a:blip r:embed="rId3"/>
          <a:stretch/>
        </p:blipFill>
        <p:spPr>
          <a:xfrm>
            <a:off x="6819240" y="1728000"/>
            <a:ext cx="2480760" cy="2480760"/>
          </a:xfrm>
          <a:prstGeom prst="rect">
            <a:avLst/>
          </a:prstGeom>
          <a:ln>
            <a:noFill/>
          </a:ln>
        </p:spPr>
      </p:pic>
      <p:sp>
        <p:nvSpPr>
          <p:cNvPr id="514" name="TextShape 3"/>
          <p:cNvSpPr txBox="1"/>
          <p:nvPr/>
        </p:nvSpPr>
        <p:spPr>
          <a:xfrm>
            <a:off x="1739280" y="3253680"/>
            <a:ext cx="4656600" cy="346320"/>
          </a:xfrm>
          <a:prstGeom prst="rect">
            <a:avLst/>
          </a:prstGeom>
          <a:noFill/>
          <a:ln>
            <a:noFill/>
          </a:ln>
        </p:spPr>
        <p:txBody>
          <a:bodyPr lIns="90000" tIns="45000" rIns="90000" bIns="45000"/>
          <a:lstStyle/>
          <a:p>
            <a:r>
              <a:rPr lang="it-IT" spc="-1">
                <a:solidFill>
                  <a:srgbClr val="000000"/>
                </a:solidFill>
                <a:uFill>
                  <a:solidFill>
                    <a:srgbClr val="FFFFFF"/>
                  </a:solidFill>
                </a:uFill>
                <a:latin typeface="Arial"/>
              </a:rPr>
              <a:t>INVECCHIAMENTO DETERIORAMENTO...</a:t>
            </a:r>
          </a:p>
        </p:txBody>
      </p:sp>
      <p:pic>
        <p:nvPicPr>
          <p:cNvPr id="515" name="Immagine 514"/>
          <p:cNvPicPr/>
          <p:nvPr/>
        </p:nvPicPr>
        <p:blipFill>
          <a:blip r:embed="rId4" cstate="print"/>
          <a:stretch/>
        </p:blipFill>
        <p:spPr>
          <a:xfrm>
            <a:off x="1524000" y="3960000"/>
            <a:ext cx="4190760" cy="2389680"/>
          </a:xfrm>
          <a:prstGeom prst="rect">
            <a:avLst/>
          </a:prstGeom>
          <a:ln>
            <a:noFill/>
          </a:ln>
        </p:spPr>
      </p:pic>
      <p:sp>
        <p:nvSpPr>
          <p:cNvPr id="516" name="TextShape 4"/>
          <p:cNvSpPr txBox="1"/>
          <p:nvPr/>
        </p:nvSpPr>
        <p:spPr>
          <a:xfrm>
            <a:off x="6276000" y="4680000"/>
            <a:ext cx="3899160" cy="1114200"/>
          </a:xfrm>
          <a:prstGeom prst="rect">
            <a:avLst/>
          </a:prstGeom>
          <a:noFill/>
          <a:ln>
            <a:noFill/>
          </a:ln>
        </p:spPr>
        <p:txBody>
          <a:bodyPr lIns="90000" tIns="45000" rIns="90000" bIns="45000"/>
          <a:lstStyle/>
          <a:p>
            <a:r>
              <a:rPr lang="it-IT" spc="-1">
                <a:solidFill>
                  <a:srgbClr val="000000"/>
                </a:solidFill>
                <a:uFill>
                  <a:solidFill>
                    <a:srgbClr val="FFFFFF"/>
                  </a:solidFill>
                </a:uFill>
                <a:latin typeface="Arial"/>
              </a:rPr>
              <a:t>…..MORTE…</a:t>
            </a:r>
          </a:p>
          <a:p>
            <a:r>
              <a:rPr lang="it-IT" spc="-1">
                <a:solidFill>
                  <a:srgbClr val="000000"/>
                </a:solidFill>
                <a:uFill>
                  <a:solidFill>
                    <a:srgbClr val="FFFFFF"/>
                  </a:solidFill>
                </a:uFill>
                <a:latin typeface="Arial"/>
              </a:rPr>
              <a:t>MA….</a:t>
            </a:r>
          </a:p>
          <a:p>
            <a:r>
              <a:rPr lang="it-IT" spc="-1">
                <a:solidFill>
                  <a:srgbClr val="000000"/>
                </a:solidFill>
                <a:uFill>
                  <a:solidFill>
                    <a:srgbClr val="FFFFFF"/>
                  </a:solidFill>
                </a:uFill>
                <a:latin typeface="Arial"/>
              </a:rPr>
              <a:t>E’ PROPRIO UN FINIRE?..</a:t>
            </a:r>
          </a:p>
          <a:p>
            <a:r>
              <a:rPr lang="it-IT" spc="-1">
                <a:solidFill>
                  <a:srgbClr val="000000"/>
                </a:solidFill>
                <a:uFill>
                  <a:solidFill>
                    <a:srgbClr val="FFFFFF"/>
                  </a:solidFill>
                </a:uFill>
                <a:latin typeface="Arial"/>
              </a:rPr>
              <a:t>O SOLO UN TRASFORMARSI???...</a:t>
            </a:r>
          </a:p>
        </p:txBody>
      </p:sp>
    </p:spTree>
    <p:extLst>
      <p:ext uri="{BB962C8B-B14F-4D97-AF65-F5344CB8AC3E}">
        <p14:creationId xmlns:p14="http://schemas.microsoft.com/office/powerpoint/2010/main" val="3561813812"/>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 name="Immagine 516"/>
          <p:cNvPicPr/>
          <p:nvPr/>
        </p:nvPicPr>
        <p:blipFill>
          <a:blip r:embed="rId2"/>
          <a:stretch/>
        </p:blipFill>
        <p:spPr>
          <a:xfrm>
            <a:off x="1524000" y="0"/>
            <a:ext cx="9143640" cy="6857280"/>
          </a:xfrm>
          <a:prstGeom prst="rect">
            <a:avLst/>
          </a:prstGeom>
          <a:ln>
            <a:noFill/>
          </a:ln>
        </p:spPr>
      </p:pic>
    </p:spTree>
    <p:extLst>
      <p:ext uri="{BB962C8B-B14F-4D97-AF65-F5344CB8AC3E}">
        <p14:creationId xmlns:p14="http://schemas.microsoft.com/office/powerpoint/2010/main" val="4256034885"/>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8" name="Immagine 517"/>
          <p:cNvPicPr/>
          <p:nvPr/>
        </p:nvPicPr>
        <p:blipFill>
          <a:blip r:embed="rId2"/>
          <a:stretch/>
        </p:blipFill>
        <p:spPr>
          <a:xfrm>
            <a:off x="1866720" y="503280"/>
            <a:ext cx="9143640" cy="6857280"/>
          </a:xfrm>
          <a:prstGeom prst="rect">
            <a:avLst/>
          </a:prstGeom>
          <a:ln>
            <a:noFill/>
          </a:ln>
        </p:spPr>
      </p:pic>
    </p:spTree>
    <p:extLst>
      <p:ext uri="{BB962C8B-B14F-4D97-AF65-F5344CB8AC3E}">
        <p14:creationId xmlns:p14="http://schemas.microsoft.com/office/powerpoint/2010/main" val="2423390938"/>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TextShape 1"/>
          <p:cNvSpPr txBox="1"/>
          <p:nvPr/>
        </p:nvSpPr>
        <p:spPr>
          <a:xfrm>
            <a:off x="2028000" y="288000"/>
            <a:ext cx="7573680" cy="346320"/>
          </a:xfrm>
          <a:prstGeom prst="rect">
            <a:avLst/>
          </a:prstGeom>
          <a:noFill/>
          <a:ln>
            <a:noFill/>
          </a:ln>
        </p:spPr>
        <p:txBody>
          <a:bodyPr lIns="90000" tIns="45000" rIns="90000" bIns="45000"/>
          <a:lstStyle/>
          <a:p>
            <a:r>
              <a:rPr lang="it-IT" spc="-1">
                <a:solidFill>
                  <a:srgbClr val="000000"/>
                </a:solidFill>
                <a:uFill>
                  <a:solidFill>
                    <a:srgbClr val="FFFFFF"/>
                  </a:solidFill>
                </a:uFill>
                <a:latin typeface="Arial"/>
              </a:rPr>
              <a:t>PROPRIO IN QUESTA POLVERE ENTRA IL SOFFIO VITALE DI DIO…..</a:t>
            </a:r>
          </a:p>
        </p:txBody>
      </p:sp>
      <p:pic>
        <p:nvPicPr>
          <p:cNvPr id="520" name="Immagine 519"/>
          <p:cNvPicPr/>
          <p:nvPr/>
        </p:nvPicPr>
        <p:blipFill>
          <a:blip r:embed="rId2"/>
          <a:stretch/>
        </p:blipFill>
        <p:spPr>
          <a:xfrm>
            <a:off x="1668360" y="792000"/>
            <a:ext cx="4247640" cy="2520000"/>
          </a:xfrm>
          <a:prstGeom prst="rect">
            <a:avLst/>
          </a:prstGeom>
          <a:ln>
            <a:noFill/>
          </a:ln>
        </p:spPr>
      </p:pic>
      <p:pic>
        <p:nvPicPr>
          <p:cNvPr id="521" name="Immagine 520"/>
          <p:cNvPicPr/>
          <p:nvPr/>
        </p:nvPicPr>
        <p:blipFill>
          <a:blip r:embed="rId3"/>
          <a:stretch/>
        </p:blipFill>
        <p:spPr>
          <a:xfrm>
            <a:off x="6133440" y="2736000"/>
            <a:ext cx="4462560" cy="4033800"/>
          </a:xfrm>
          <a:prstGeom prst="rect">
            <a:avLst/>
          </a:prstGeom>
          <a:ln>
            <a:noFill/>
          </a:ln>
        </p:spPr>
      </p:pic>
      <p:sp>
        <p:nvSpPr>
          <p:cNvPr id="522" name="TextShape 2"/>
          <p:cNvSpPr txBox="1"/>
          <p:nvPr/>
        </p:nvSpPr>
        <p:spPr>
          <a:xfrm>
            <a:off x="6031560" y="1296000"/>
            <a:ext cx="4492440" cy="689760"/>
          </a:xfrm>
          <a:prstGeom prst="rect">
            <a:avLst/>
          </a:prstGeom>
          <a:noFill/>
          <a:ln>
            <a:noFill/>
          </a:ln>
        </p:spPr>
        <p:txBody>
          <a:bodyPr lIns="90000" tIns="45000" rIns="90000" bIns="45000"/>
          <a:lstStyle/>
          <a:p>
            <a:r>
              <a:rPr lang="it-IT" sz="1400" spc="-1">
                <a:solidFill>
                  <a:srgbClr val="000000"/>
                </a:solidFill>
                <a:uFill>
                  <a:solidFill>
                    <a:srgbClr val="FFFFFF"/>
                  </a:solidFill>
                </a:uFill>
                <a:latin typeface="Arial"/>
              </a:rPr>
              <a:t>FRAGILITA’ E POTENZA SONO DUNQUE </a:t>
            </a:r>
            <a:endParaRPr lang="it-IT" spc="-1">
              <a:solidFill>
                <a:srgbClr val="000000"/>
              </a:solidFill>
              <a:uFill>
                <a:solidFill>
                  <a:srgbClr val="FFFFFF"/>
                </a:solidFill>
              </a:uFill>
              <a:latin typeface="Arial"/>
            </a:endParaRPr>
          </a:p>
          <a:p>
            <a:r>
              <a:rPr lang="it-IT" sz="1400" spc="-1">
                <a:solidFill>
                  <a:srgbClr val="000000"/>
                </a:solidFill>
                <a:uFill>
                  <a:solidFill>
                    <a:srgbClr val="FFFFFF"/>
                  </a:solidFill>
                </a:uFill>
                <a:latin typeface="Arial"/>
              </a:rPr>
              <a:t>IL PRIMO MESSAGGIO CHE IL SIMBOLO DELLA CENERE CI COMUNICA. </a:t>
            </a:r>
            <a:endParaRPr lang="it-IT" spc="-1">
              <a:solidFill>
                <a:srgbClr val="000000"/>
              </a:solidFill>
              <a:uFill>
                <a:solidFill>
                  <a:srgbClr val="FFFFFF"/>
                </a:solidFill>
              </a:uFill>
              <a:latin typeface="Arial"/>
            </a:endParaRPr>
          </a:p>
        </p:txBody>
      </p:sp>
      <p:sp>
        <p:nvSpPr>
          <p:cNvPr id="523" name="TextShape 3"/>
          <p:cNvSpPr txBox="1"/>
          <p:nvPr/>
        </p:nvSpPr>
        <p:spPr>
          <a:xfrm>
            <a:off x="2760960" y="3718440"/>
            <a:ext cx="3227040" cy="889560"/>
          </a:xfrm>
          <a:prstGeom prst="rect">
            <a:avLst/>
          </a:prstGeom>
          <a:noFill/>
          <a:ln>
            <a:noFill/>
          </a:ln>
        </p:spPr>
        <p:txBody>
          <a:bodyPr lIns="90000" tIns="45000" rIns="90000" bIns="45000"/>
          <a:lstStyle/>
          <a:p>
            <a:r>
              <a:rPr lang="it-IT" sz="1400" spc="-1">
                <a:solidFill>
                  <a:srgbClr val="000000"/>
                </a:solidFill>
                <a:uFill>
                  <a:solidFill>
                    <a:srgbClr val="FFFFFF"/>
                  </a:solidFill>
                </a:uFill>
                <a:latin typeface="Arial"/>
              </a:rPr>
              <a:t>NELLA FEDE CRISTIANA</a:t>
            </a:r>
            <a:endParaRPr lang="it-IT" spc="-1">
              <a:solidFill>
                <a:srgbClr val="000000"/>
              </a:solidFill>
              <a:uFill>
                <a:solidFill>
                  <a:srgbClr val="FFFFFF"/>
                </a:solidFill>
              </a:uFill>
              <a:latin typeface="Arial"/>
            </a:endParaRPr>
          </a:p>
          <a:p>
            <a:r>
              <a:rPr lang="it-IT" sz="1400" spc="-1">
                <a:solidFill>
                  <a:srgbClr val="000000"/>
                </a:solidFill>
                <a:uFill>
                  <a:solidFill>
                    <a:srgbClr val="FFFFFF"/>
                  </a:solidFill>
                </a:uFill>
                <a:latin typeface="Arial"/>
              </a:rPr>
              <a:t>NON ESISTE MORTE O ROVINA</a:t>
            </a:r>
            <a:endParaRPr lang="it-IT" spc="-1">
              <a:solidFill>
                <a:srgbClr val="000000"/>
              </a:solidFill>
              <a:uFill>
                <a:solidFill>
                  <a:srgbClr val="FFFFFF"/>
                </a:solidFill>
              </a:uFill>
              <a:latin typeface="Arial"/>
            </a:endParaRPr>
          </a:p>
          <a:p>
            <a:r>
              <a:rPr lang="it-IT" sz="1400" spc="-1">
                <a:solidFill>
                  <a:srgbClr val="000000"/>
                </a:solidFill>
                <a:uFill>
                  <a:solidFill>
                    <a:srgbClr val="FFFFFF"/>
                  </a:solidFill>
                </a:uFill>
                <a:latin typeface="Arial"/>
              </a:rPr>
              <a:t>PERENNE, MA TUTTA LA CRA-</a:t>
            </a:r>
            <a:endParaRPr lang="it-IT" spc="-1">
              <a:solidFill>
                <a:srgbClr val="000000"/>
              </a:solidFill>
              <a:uFill>
                <a:solidFill>
                  <a:srgbClr val="FFFFFF"/>
                </a:solidFill>
              </a:uFill>
              <a:latin typeface="Arial"/>
            </a:endParaRPr>
          </a:p>
          <a:p>
            <a:r>
              <a:rPr lang="it-IT" sz="1400" spc="-1">
                <a:solidFill>
                  <a:srgbClr val="000000"/>
                </a:solidFill>
                <a:uFill>
                  <a:solidFill>
                    <a:srgbClr val="FFFFFF"/>
                  </a:solidFill>
                </a:uFill>
                <a:latin typeface="Arial"/>
              </a:rPr>
              <a:t>ZIONE E’ DESTINATA ALL’ETERNITA’</a:t>
            </a:r>
            <a:endParaRPr lang="it-IT"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263946254"/>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TextShape 1"/>
          <p:cNvSpPr txBox="1"/>
          <p:nvPr/>
        </p:nvSpPr>
        <p:spPr>
          <a:xfrm>
            <a:off x="1812000" y="118080"/>
            <a:ext cx="8496000" cy="1596408"/>
          </a:xfrm>
          <a:prstGeom prst="rect">
            <a:avLst/>
          </a:prstGeom>
          <a:ln/>
        </p:spPr>
        <p:style>
          <a:lnRef idx="1">
            <a:schemeClr val="accent1"/>
          </a:lnRef>
          <a:fillRef idx="2">
            <a:schemeClr val="accent1"/>
          </a:fillRef>
          <a:effectRef idx="1">
            <a:schemeClr val="accent1"/>
          </a:effectRef>
          <a:fontRef idx="minor">
            <a:schemeClr val="dk1"/>
          </a:fontRef>
        </p:style>
        <p:txBody>
          <a:bodyPr lIns="90000" tIns="45000" rIns="90000" bIns="45000"/>
          <a:lstStyle/>
          <a:p>
            <a:r>
              <a:rPr lang="it-IT" sz="1400" spc="-1" dirty="0">
                <a:solidFill>
                  <a:srgbClr val="000000"/>
                </a:solidFill>
                <a:uFill>
                  <a:solidFill>
                    <a:srgbClr val="FFFFFF"/>
                  </a:solidFill>
                </a:uFill>
                <a:latin typeface="Arial"/>
              </a:rPr>
              <a:t>PROPOSTA OPERATIVA:</a:t>
            </a:r>
            <a:endParaRPr lang="it-IT" spc="-1" dirty="0">
              <a:solidFill>
                <a:srgbClr val="000000"/>
              </a:solidFill>
              <a:uFill>
                <a:solidFill>
                  <a:srgbClr val="FFFFFF"/>
                </a:solidFill>
              </a:uFill>
              <a:latin typeface="Arial"/>
            </a:endParaRPr>
          </a:p>
          <a:p>
            <a:r>
              <a:rPr lang="it-IT" sz="1400" spc="-1" dirty="0">
                <a:solidFill>
                  <a:srgbClr val="000000"/>
                </a:solidFill>
                <a:uFill>
                  <a:solidFill>
                    <a:srgbClr val="FFFFFF"/>
                  </a:solidFill>
                </a:uFill>
                <a:latin typeface="Arial"/>
              </a:rPr>
              <a:t>COMPOSIZIONE </a:t>
            </a:r>
            <a:r>
              <a:rPr lang="it-IT" sz="1400" spc="-1" dirty="0" err="1">
                <a:solidFill>
                  <a:srgbClr val="000000"/>
                </a:solidFill>
                <a:uFill>
                  <a:solidFill>
                    <a:srgbClr val="FFFFFF"/>
                  </a:solidFill>
                </a:uFill>
                <a:latin typeface="Arial"/>
              </a:rPr>
              <a:t>DI</a:t>
            </a:r>
            <a:r>
              <a:rPr lang="it-IT" sz="1400" spc="-1" dirty="0">
                <a:solidFill>
                  <a:srgbClr val="000000"/>
                </a:solidFill>
                <a:uFill>
                  <a:solidFill>
                    <a:srgbClr val="FFFFFF"/>
                  </a:solidFill>
                </a:uFill>
                <a:latin typeface="Arial"/>
              </a:rPr>
              <a:t> UN TEMA O DISEGNA DOUBLE FACE  DAL TITOLO</a:t>
            </a:r>
            <a:endParaRPr lang="it-IT" spc="-1" dirty="0">
              <a:solidFill>
                <a:srgbClr val="000000"/>
              </a:solidFill>
              <a:uFill>
                <a:solidFill>
                  <a:srgbClr val="FFFFFF"/>
                </a:solidFill>
              </a:uFill>
              <a:latin typeface="Arial"/>
            </a:endParaRPr>
          </a:p>
          <a:p>
            <a:r>
              <a:rPr lang="it-IT" sz="1400" spc="-1" dirty="0">
                <a:solidFill>
                  <a:srgbClr val="000000"/>
                </a:solidFill>
                <a:uFill>
                  <a:solidFill>
                    <a:srgbClr val="FFFFFF"/>
                  </a:solidFill>
                </a:uFill>
                <a:latin typeface="Arial"/>
              </a:rPr>
              <a:t>“MORTE E RINASCITA NEL SIMBOLO DELLA CENERE”:</a:t>
            </a:r>
            <a:endParaRPr lang="it-IT" spc="-1" dirty="0">
              <a:solidFill>
                <a:srgbClr val="000000"/>
              </a:solidFill>
              <a:uFill>
                <a:solidFill>
                  <a:srgbClr val="FFFFFF"/>
                </a:solidFill>
              </a:uFill>
              <a:latin typeface="Arial"/>
            </a:endParaRPr>
          </a:p>
          <a:p>
            <a:r>
              <a:rPr lang="it-IT" sz="1400" spc="-1" dirty="0">
                <a:solidFill>
                  <a:srgbClr val="000000"/>
                </a:solidFill>
                <a:uFill>
                  <a:solidFill>
                    <a:srgbClr val="FFFFFF"/>
                  </a:solidFill>
                </a:uFill>
                <a:latin typeface="Arial"/>
              </a:rPr>
              <a:t>DA UN LATO SI DESCRIVONO, VERBALMENTE O GRAFICAMENTE, GLI ASPETTI NEGATIVI O DISTRUTTIVI DELLA VITA RICHIAMATI DALLA CENERE; DALL’ALTRO TUTTI GLI ASPETTI POSITIVI CHE NE POSSONO DERIVARE E TUTTE LE IMMAGINI </a:t>
            </a:r>
            <a:r>
              <a:rPr lang="it-IT" sz="1400" spc="-1" dirty="0" err="1">
                <a:solidFill>
                  <a:srgbClr val="000000"/>
                </a:solidFill>
                <a:uFill>
                  <a:solidFill>
                    <a:srgbClr val="FFFFFF"/>
                  </a:solidFill>
                </a:uFill>
                <a:latin typeface="Arial"/>
              </a:rPr>
              <a:t>DI</a:t>
            </a:r>
            <a:r>
              <a:rPr lang="it-IT" sz="1400" spc="-1" dirty="0">
                <a:solidFill>
                  <a:srgbClr val="000000"/>
                </a:solidFill>
                <a:uFill>
                  <a:solidFill>
                    <a:srgbClr val="FFFFFF"/>
                  </a:solidFill>
                </a:uFill>
                <a:latin typeface="Arial"/>
              </a:rPr>
              <a:t> PASSAGGI VITALI ATTRAVERSO IL “FUOCO”</a:t>
            </a:r>
            <a:endParaRPr lang="it-IT" spc="-1" dirty="0">
              <a:solidFill>
                <a:srgbClr val="000000"/>
              </a:solidFill>
              <a:uFill>
                <a:solidFill>
                  <a:srgbClr val="FFFFFF"/>
                </a:solidFill>
              </a:uFill>
              <a:latin typeface="Arial"/>
            </a:endParaRPr>
          </a:p>
          <a:p>
            <a:endParaRPr lang="it-IT" spc="-1" dirty="0">
              <a:solidFill>
                <a:srgbClr val="000000"/>
              </a:solidFill>
              <a:uFill>
                <a:solidFill>
                  <a:srgbClr val="FFFFFF"/>
                </a:solidFill>
              </a:uFill>
              <a:latin typeface="Arial"/>
            </a:endParaRPr>
          </a:p>
          <a:p>
            <a:endParaRPr lang="it-IT" spc="-1" dirty="0">
              <a:solidFill>
                <a:srgbClr val="000000"/>
              </a:solidFill>
              <a:uFill>
                <a:solidFill>
                  <a:srgbClr val="FFFFFF"/>
                </a:solidFill>
              </a:uFill>
              <a:latin typeface="Arial"/>
            </a:endParaRPr>
          </a:p>
          <a:p>
            <a:endParaRPr lang="it-IT" spc="-1" dirty="0">
              <a:solidFill>
                <a:srgbClr val="000000"/>
              </a:solidFill>
              <a:uFill>
                <a:solidFill>
                  <a:srgbClr val="FFFFFF"/>
                </a:solidFill>
              </a:uFill>
              <a:latin typeface="Arial"/>
            </a:endParaRPr>
          </a:p>
        </p:txBody>
      </p:sp>
      <p:pic>
        <p:nvPicPr>
          <p:cNvPr id="525" name="Immagine 524"/>
          <p:cNvPicPr/>
          <p:nvPr/>
        </p:nvPicPr>
        <p:blipFill>
          <a:blip r:embed="rId2"/>
          <a:stretch/>
        </p:blipFill>
        <p:spPr>
          <a:xfrm>
            <a:off x="1668000" y="1728000"/>
            <a:ext cx="3716640" cy="1800000"/>
          </a:xfrm>
          <a:prstGeom prst="rect">
            <a:avLst/>
          </a:prstGeom>
          <a:ln>
            <a:noFill/>
          </a:ln>
        </p:spPr>
      </p:pic>
      <p:sp>
        <p:nvSpPr>
          <p:cNvPr id="526" name="TextShape 2"/>
          <p:cNvSpPr txBox="1"/>
          <p:nvPr/>
        </p:nvSpPr>
        <p:spPr>
          <a:xfrm>
            <a:off x="5556000" y="1509840"/>
            <a:ext cx="2998440" cy="290160"/>
          </a:xfrm>
          <a:prstGeom prst="rect">
            <a:avLst/>
          </a:prstGeom>
          <a:noFill/>
          <a:ln>
            <a:noFill/>
          </a:ln>
        </p:spPr>
        <p:txBody>
          <a:bodyPr lIns="90000" tIns="45000" rIns="90000" bIns="45000"/>
          <a:lstStyle/>
          <a:p>
            <a:r>
              <a:rPr lang="it-IT" sz="1400" spc="-1">
                <a:solidFill>
                  <a:srgbClr val="000000"/>
                </a:solidFill>
                <a:uFill>
                  <a:solidFill>
                    <a:srgbClr val="FFFFFF"/>
                  </a:solidFill>
                </a:uFill>
                <a:latin typeface="Arial"/>
              </a:rPr>
              <a:t>L’ORO RAFFINATO NEL FUOCO...</a:t>
            </a:r>
            <a:endParaRPr lang="it-IT" spc="-1">
              <a:solidFill>
                <a:srgbClr val="000000"/>
              </a:solidFill>
              <a:uFill>
                <a:solidFill>
                  <a:srgbClr val="FFFFFF"/>
                </a:solidFill>
              </a:uFill>
              <a:latin typeface="Arial"/>
            </a:endParaRPr>
          </a:p>
        </p:txBody>
      </p:sp>
      <p:pic>
        <p:nvPicPr>
          <p:cNvPr id="527" name="Immagine 526"/>
          <p:cNvPicPr/>
          <p:nvPr/>
        </p:nvPicPr>
        <p:blipFill>
          <a:blip r:embed="rId3" cstate="print"/>
          <a:stretch/>
        </p:blipFill>
        <p:spPr>
          <a:xfrm>
            <a:off x="5628000" y="1984680"/>
            <a:ext cx="2087280" cy="1615320"/>
          </a:xfrm>
          <a:prstGeom prst="rect">
            <a:avLst/>
          </a:prstGeom>
          <a:ln>
            <a:noFill/>
          </a:ln>
        </p:spPr>
      </p:pic>
      <p:pic>
        <p:nvPicPr>
          <p:cNvPr id="528" name="Immagine 527"/>
          <p:cNvPicPr/>
          <p:nvPr/>
        </p:nvPicPr>
        <p:blipFill>
          <a:blip r:embed="rId4" cstate="print"/>
          <a:stretch/>
        </p:blipFill>
        <p:spPr>
          <a:xfrm>
            <a:off x="7860000" y="1785600"/>
            <a:ext cx="2491200" cy="2318400"/>
          </a:xfrm>
          <a:prstGeom prst="rect">
            <a:avLst/>
          </a:prstGeom>
          <a:ln>
            <a:noFill/>
          </a:ln>
        </p:spPr>
      </p:pic>
      <p:sp>
        <p:nvSpPr>
          <p:cNvPr id="529" name="TextShape 3"/>
          <p:cNvSpPr txBox="1"/>
          <p:nvPr/>
        </p:nvSpPr>
        <p:spPr>
          <a:xfrm>
            <a:off x="3756000" y="3741840"/>
            <a:ext cx="4021200" cy="290160"/>
          </a:xfrm>
          <a:prstGeom prst="rect">
            <a:avLst/>
          </a:prstGeom>
          <a:noFill/>
          <a:ln>
            <a:noFill/>
          </a:ln>
        </p:spPr>
        <p:txBody>
          <a:bodyPr lIns="90000" tIns="45000" rIns="90000" bIns="45000"/>
          <a:lstStyle/>
          <a:p>
            <a:r>
              <a:rPr lang="it-IT" sz="1400" spc="-1">
                <a:solidFill>
                  <a:srgbClr val="000000"/>
                </a:solidFill>
                <a:uFill>
                  <a:solidFill>
                    <a:srgbClr val="FFFFFF"/>
                  </a:solidFill>
                </a:uFill>
                <a:latin typeface="Arial"/>
              </a:rPr>
              <a:t>IL GRANO DIVENTA FARINA NELLA MACINA...</a:t>
            </a:r>
            <a:endParaRPr lang="it-IT" spc="-1">
              <a:solidFill>
                <a:srgbClr val="000000"/>
              </a:solidFill>
              <a:uFill>
                <a:solidFill>
                  <a:srgbClr val="FFFFFF"/>
                </a:solidFill>
              </a:uFill>
              <a:latin typeface="Arial"/>
            </a:endParaRPr>
          </a:p>
        </p:txBody>
      </p:sp>
      <p:pic>
        <p:nvPicPr>
          <p:cNvPr id="530" name="Immagine 529"/>
          <p:cNvPicPr/>
          <p:nvPr/>
        </p:nvPicPr>
        <p:blipFill>
          <a:blip r:embed="rId5"/>
          <a:stretch/>
        </p:blipFill>
        <p:spPr>
          <a:xfrm>
            <a:off x="1745400" y="3664440"/>
            <a:ext cx="1650600" cy="1231560"/>
          </a:xfrm>
          <a:prstGeom prst="rect">
            <a:avLst/>
          </a:prstGeom>
          <a:ln>
            <a:noFill/>
          </a:ln>
        </p:spPr>
      </p:pic>
      <p:sp>
        <p:nvSpPr>
          <p:cNvPr id="531" name="TextShape 4"/>
          <p:cNvSpPr txBox="1"/>
          <p:nvPr/>
        </p:nvSpPr>
        <p:spPr>
          <a:xfrm>
            <a:off x="3559800" y="4101840"/>
            <a:ext cx="4012200" cy="290160"/>
          </a:xfrm>
          <a:prstGeom prst="rect">
            <a:avLst/>
          </a:prstGeom>
          <a:noFill/>
          <a:ln>
            <a:noFill/>
          </a:ln>
        </p:spPr>
        <p:txBody>
          <a:bodyPr lIns="90000" tIns="45000" rIns="90000" bIns="45000"/>
          <a:lstStyle/>
          <a:p>
            <a:r>
              <a:rPr lang="it-IT" sz="1400" spc="-1">
                <a:solidFill>
                  <a:srgbClr val="000000"/>
                </a:solidFill>
                <a:uFill>
                  <a:solidFill>
                    <a:srgbClr val="FFFFFF"/>
                  </a:solidFill>
                </a:uFill>
                <a:latin typeface="Arial"/>
              </a:rPr>
              <a:t>L’UVA PIGIATA NEL TORCHI DIVENTA VINO….</a:t>
            </a:r>
            <a:endParaRPr lang="it-IT" spc="-1">
              <a:solidFill>
                <a:srgbClr val="000000"/>
              </a:solidFill>
              <a:uFill>
                <a:solidFill>
                  <a:srgbClr val="FFFFFF"/>
                </a:solidFill>
              </a:uFill>
              <a:latin typeface="Arial"/>
            </a:endParaRPr>
          </a:p>
        </p:txBody>
      </p:sp>
      <p:pic>
        <p:nvPicPr>
          <p:cNvPr id="532" name="Immagine 531"/>
          <p:cNvPicPr/>
          <p:nvPr/>
        </p:nvPicPr>
        <p:blipFill>
          <a:blip r:embed="rId6"/>
          <a:stretch/>
        </p:blipFill>
        <p:spPr>
          <a:xfrm>
            <a:off x="3612000" y="4630680"/>
            <a:ext cx="3004560" cy="2065320"/>
          </a:xfrm>
          <a:prstGeom prst="rect">
            <a:avLst/>
          </a:prstGeom>
          <a:ln>
            <a:noFill/>
          </a:ln>
        </p:spPr>
      </p:pic>
      <p:sp>
        <p:nvSpPr>
          <p:cNvPr id="533" name="TextShape 5"/>
          <p:cNvSpPr txBox="1"/>
          <p:nvPr/>
        </p:nvSpPr>
        <p:spPr>
          <a:xfrm>
            <a:off x="6708000" y="4536000"/>
            <a:ext cx="3960000" cy="889560"/>
          </a:xfrm>
          <a:prstGeom prst="rect">
            <a:avLst/>
          </a:prstGeom>
          <a:noFill/>
          <a:ln>
            <a:noFill/>
          </a:ln>
        </p:spPr>
        <p:txBody>
          <a:bodyPr lIns="90000" tIns="45000" rIns="90000" bIns="45000"/>
          <a:lstStyle/>
          <a:p>
            <a:r>
              <a:rPr lang="it-IT" sz="1400" spc="-1">
                <a:solidFill>
                  <a:srgbClr val="000000"/>
                </a:solidFill>
                <a:uFill>
                  <a:solidFill>
                    <a:srgbClr val="FFFFFF"/>
                  </a:solidFill>
                </a:uFill>
                <a:latin typeface="Arial"/>
              </a:rPr>
              <a:t>LA CAUTERIZZAZIONE DELLE FERITE FERMA L’AVANZATA DEL MALE E CONSENTE ALLA VITA DI RIPRENDERE IL SUO CORSO…. </a:t>
            </a:r>
            <a:endParaRPr lang="it-IT"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252067262"/>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extShape 1"/>
          <p:cNvSpPr txBox="1"/>
          <p:nvPr/>
        </p:nvSpPr>
        <p:spPr>
          <a:xfrm>
            <a:off x="2460000" y="504000"/>
            <a:ext cx="6525000" cy="602280"/>
          </a:xfrm>
          <a:prstGeom prst="rect">
            <a:avLst/>
          </a:prstGeom>
          <a:noFill/>
          <a:ln>
            <a:noFill/>
          </a:ln>
        </p:spPr>
        <p:txBody>
          <a:bodyPr lIns="90000" tIns="45000" rIns="90000" bIns="45000"/>
          <a:lstStyle/>
          <a:p>
            <a:r>
              <a:rPr lang="it-IT" spc="-1">
                <a:solidFill>
                  <a:srgbClr val="000000"/>
                </a:solidFill>
                <a:uFill>
                  <a:solidFill>
                    <a:srgbClr val="FFFFFF"/>
                  </a:solidFill>
                </a:uFill>
                <a:latin typeface="Arial"/>
              </a:rPr>
              <a:t>E INFINE….</a:t>
            </a:r>
          </a:p>
          <a:p>
            <a:r>
              <a:rPr lang="it-IT" spc="-1">
                <a:solidFill>
                  <a:srgbClr val="000000"/>
                </a:solidFill>
                <a:uFill>
                  <a:solidFill>
                    <a:srgbClr val="FFFFFF"/>
                  </a:solidFill>
                </a:uFill>
                <a:latin typeface="Arial"/>
              </a:rPr>
              <a:t>LE CENERI INTERIORI DI LUTTI PSICOLOGICI-EMOTIVI ….</a:t>
            </a:r>
          </a:p>
        </p:txBody>
      </p:sp>
      <p:pic>
        <p:nvPicPr>
          <p:cNvPr id="535" name="Immagine 534"/>
          <p:cNvPicPr/>
          <p:nvPr/>
        </p:nvPicPr>
        <p:blipFill>
          <a:blip r:embed="rId2"/>
          <a:stretch/>
        </p:blipFill>
        <p:spPr>
          <a:xfrm>
            <a:off x="1668000" y="1283760"/>
            <a:ext cx="4968000" cy="2522880"/>
          </a:xfrm>
          <a:prstGeom prst="rect">
            <a:avLst/>
          </a:prstGeom>
          <a:ln>
            <a:noFill/>
          </a:ln>
        </p:spPr>
      </p:pic>
      <p:pic>
        <p:nvPicPr>
          <p:cNvPr id="536" name="Immagine 535"/>
          <p:cNvPicPr/>
          <p:nvPr/>
        </p:nvPicPr>
        <p:blipFill>
          <a:blip r:embed="rId3"/>
          <a:stretch/>
        </p:blipFill>
        <p:spPr>
          <a:xfrm>
            <a:off x="6348000" y="2592000"/>
            <a:ext cx="4248000" cy="4305600"/>
          </a:xfrm>
          <a:prstGeom prst="rect">
            <a:avLst/>
          </a:prstGeom>
          <a:ln>
            <a:noFill/>
          </a:ln>
        </p:spPr>
      </p:pic>
    </p:spTree>
    <p:extLst>
      <p:ext uri="{BB962C8B-B14F-4D97-AF65-F5344CB8AC3E}">
        <p14:creationId xmlns:p14="http://schemas.microsoft.com/office/powerpoint/2010/main" val="1582542927"/>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 name="Immagine 437"/>
          <p:cNvPicPr/>
          <p:nvPr/>
        </p:nvPicPr>
        <p:blipFill>
          <a:blip r:embed="rId2"/>
          <a:stretch/>
        </p:blipFill>
        <p:spPr>
          <a:xfrm>
            <a:off x="1746120" y="432000"/>
            <a:ext cx="8344800" cy="6264360"/>
          </a:xfrm>
          <a:prstGeom prst="rect">
            <a:avLst/>
          </a:prstGeom>
          <a:ln>
            <a:noFill/>
          </a:ln>
        </p:spPr>
      </p:pic>
    </p:spTree>
    <p:extLst>
      <p:ext uri="{BB962C8B-B14F-4D97-AF65-F5344CB8AC3E}">
        <p14:creationId xmlns:p14="http://schemas.microsoft.com/office/powerpoint/2010/main" val="4177090147"/>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TextShape 1"/>
          <p:cNvSpPr txBox="1"/>
          <p:nvPr/>
        </p:nvSpPr>
        <p:spPr>
          <a:xfrm>
            <a:off x="1812000" y="216000"/>
            <a:ext cx="8496000" cy="6480000"/>
          </a:xfrm>
          <a:prstGeom prst="rect">
            <a:avLst/>
          </a:prstGeom>
          <a:noFill/>
          <a:ln>
            <a:noFill/>
          </a:ln>
        </p:spPr>
        <p:txBody>
          <a:bodyPr lIns="90000" tIns="46800" rIns="90000" bIns="46800"/>
          <a:lstStyle/>
          <a:p>
            <a:pPr marL="342720" indent="-342720"/>
            <a:r>
              <a:rPr lang="it-IT" sz="1600" spc="-1">
                <a:solidFill>
                  <a:srgbClr val="000000"/>
                </a:solidFill>
                <a:uFill>
                  <a:solidFill>
                    <a:srgbClr val="FFFFFF"/>
                  </a:solidFill>
                </a:uFill>
                <a:latin typeface="Arial"/>
              </a:rPr>
              <a:t>PER INIZIARE UNA LETTURA ANTROPOLOGICA DEL SIMBOLO DELLA CROCE PUO’ ESSERE UTILE UNA LETTURA DI UN0OPERA D’ARTE PARTICOLARMENTE CONTESTUALIZZATA NELL’ESPERIENZA STORICA DEL XIX S.:</a:t>
            </a:r>
          </a:p>
        </p:txBody>
      </p:sp>
      <p:pic>
        <p:nvPicPr>
          <p:cNvPr id="544" name="Immagine 543"/>
          <p:cNvPicPr/>
          <p:nvPr/>
        </p:nvPicPr>
        <p:blipFill>
          <a:blip r:embed="rId2"/>
          <a:stretch/>
        </p:blipFill>
        <p:spPr>
          <a:xfrm>
            <a:off x="2616960" y="1096560"/>
            <a:ext cx="4739040" cy="5455440"/>
          </a:xfrm>
          <a:prstGeom prst="rect">
            <a:avLst/>
          </a:prstGeom>
          <a:ln>
            <a:noFill/>
          </a:ln>
        </p:spPr>
      </p:pic>
      <p:sp>
        <p:nvSpPr>
          <p:cNvPr id="545" name="TextShape 2"/>
          <p:cNvSpPr txBox="1"/>
          <p:nvPr/>
        </p:nvSpPr>
        <p:spPr>
          <a:xfrm>
            <a:off x="7663080" y="1224000"/>
            <a:ext cx="3004920" cy="2905920"/>
          </a:xfrm>
          <a:prstGeom prst="rect">
            <a:avLst/>
          </a:prstGeom>
          <a:noFill/>
          <a:ln>
            <a:noFill/>
          </a:ln>
        </p:spPr>
        <p:txBody>
          <a:bodyPr lIns="90000" tIns="45000" rIns="90000" bIns="45000"/>
          <a:lstStyle/>
          <a:p>
            <a:r>
              <a:rPr lang="it-IT" i="1" spc="-1">
                <a:solidFill>
                  <a:srgbClr val="000000"/>
                </a:solidFill>
                <a:uFill>
                  <a:solidFill>
                    <a:srgbClr val="FFFFFF"/>
                  </a:solidFill>
                </a:uFill>
                <a:latin typeface="Arial"/>
              </a:rPr>
              <a:t>La crocifissione bianca</a:t>
            </a:r>
            <a:endParaRPr lang="it-IT" spc="-1">
              <a:solidFill>
                <a:srgbClr val="000000"/>
              </a:solidFill>
              <a:uFill>
                <a:solidFill>
                  <a:srgbClr val="FFFFFF"/>
                </a:solidFill>
              </a:uFill>
              <a:latin typeface="Arial"/>
            </a:endParaRPr>
          </a:p>
          <a:p>
            <a:r>
              <a:rPr lang="it-IT" spc="-1">
                <a:solidFill>
                  <a:srgbClr val="000000"/>
                </a:solidFill>
                <a:uFill>
                  <a:solidFill>
                    <a:srgbClr val="FFFFFF"/>
                  </a:solidFill>
                </a:uFill>
                <a:latin typeface="Arial"/>
              </a:rPr>
              <a:t>MARC CHAGALL:</a:t>
            </a:r>
          </a:p>
          <a:p>
            <a:r>
              <a:rPr lang="it-IT" spc="-1">
                <a:solidFill>
                  <a:srgbClr val="000000"/>
                </a:solidFill>
                <a:uFill>
                  <a:solidFill>
                    <a:srgbClr val="FFFFFF"/>
                  </a:solidFill>
                </a:uFill>
                <a:latin typeface="Arial"/>
              </a:rPr>
              <a:t>È un interessante spaccato di storia contemporanea in cui l’artista non cristiano vede nell’innocente Cristo ucciso dal potere politico, un simbolo della sofferenza e del destino del suo popolo, ma anche di tutte le ingiustizie della storia</a:t>
            </a:r>
          </a:p>
        </p:txBody>
      </p:sp>
    </p:spTree>
    <p:extLst>
      <p:ext uri="{BB962C8B-B14F-4D97-AF65-F5344CB8AC3E}">
        <p14:creationId xmlns:p14="http://schemas.microsoft.com/office/powerpoint/2010/main" val="230007456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TextShape 1"/>
          <p:cNvSpPr txBox="1"/>
          <p:nvPr/>
        </p:nvSpPr>
        <p:spPr>
          <a:xfrm>
            <a:off x="1668000" y="144000"/>
            <a:ext cx="8804160" cy="6480000"/>
          </a:xfrm>
          <a:prstGeom prst="rect">
            <a:avLst/>
          </a:prstGeom>
          <a:noFill/>
          <a:ln>
            <a:noFill/>
          </a:ln>
        </p:spPr>
        <p:txBody>
          <a:bodyPr lIns="90000" tIns="46800" rIns="90000" bIns="46800"/>
          <a:lstStyle/>
          <a:p>
            <a:pPr marL="342720" indent="-342720"/>
            <a:r>
              <a:rPr lang="it-IT" sz="1600" spc="-1">
                <a:solidFill>
                  <a:srgbClr val="000000"/>
                </a:solidFill>
                <a:uFill>
                  <a:solidFill>
                    <a:srgbClr val="FFFFFF"/>
                  </a:solidFill>
                </a:uFill>
                <a:latin typeface="Arial"/>
              </a:rPr>
              <a:t>Il dipinto e’ pieno di simboli che ne fanno un capolavoro artistico:</a:t>
            </a:r>
          </a:p>
          <a:p>
            <a:pPr marL="342720" indent="-342720"/>
            <a:r>
              <a:rPr lang="it-IT" sz="1600" spc="-1">
                <a:solidFill>
                  <a:srgbClr val="000000"/>
                </a:solidFill>
                <a:uFill>
                  <a:solidFill>
                    <a:srgbClr val="FFFFFF"/>
                  </a:solidFill>
                </a:uFill>
                <a:latin typeface="Arial"/>
              </a:rPr>
              <a:t>- prima di tutto i colori dominanti : grigio e bianco. Cosa trasmettono a livello emotivo?</a:t>
            </a:r>
          </a:p>
          <a:p>
            <a:pPr marL="342720" indent="-342720"/>
            <a:r>
              <a:rPr lang="it-IT" sz="1600" spc="-1">
                <a:solidFill>
                  <a:srgbClr val="000000"/>
                </a:solidFill>
                <a:uFill>
                  <a:solidFill>
                    <a:srgbClr val="FFFFFF"/>
                  </a:solidFill>
                </a:uFill>
                <a:latin typeface="Arial"/>
              </a:rPr>
              <a:t>- la sproporzione fra il crocifisso, al centro del dipinto, e le altre figure che lo circondano è voluta: l’immagine della sofferenza del Cristo domina la scena e focalizza il messaggio che l’autore ha voluto trasmettere.</a:t>
            </a:r>
          </a:p>
          <a:p>
            <a:pPr marL="342720" indent="-342720"/>
            <a:r>
              <a:rPr lang="it-IT" sz="1600" spc="-1">
                <a:solidFill>
                  <a:srgbClr val="000000"/>
                </a:solidFill>
                <a:uFill>
                  <a:solidFill>
                    <a:srgbClr val="FFFFFF"/>
                  </a:solidFill>
                </a:uFill>
                <a:latin typeface="Arial"/>
              </a:rPr>
              <a:t>- la veste tipica ebraica indossata da Gesù è simbolo di una identificazione dell’artista, non cristiano, col destino di dolore innocente di Cristo.</a:t>
            </a:r>
          </a:p>
          <a:p>
            <a:pPr marL="342720" indent="-342720"/>
            <a:r>
              <a:rPr lang="it-IT" sz="1600" spc="-1">
                <a:solidFill>
                  <a:srgbClr val="000000"/>
                </a:solidFill>
                <a:uFill>
                  <a:solidFill>
                    <a:srgbClr val="FFFFFF"/>
                  </a:solidFill>
                </a:uFill>
                <a:latin typeface="Arial"/>
              </a:rPr>
              <a:t>- le scene che circondano la croce sono violente e movimentate: simboli della seconda guerra mondiale e della persecuzione del popolo ebraico, ma anche di tutte le ingiustizie della storia</a:t>
            </a:r>
          </a:p>
          <a:p>
            <a:pPr marL="342720" indent="-342720"/>
            <a:r>
              <a:rPr lang="it-IT" sz="1600" spc="-1">
                <a:solidFill>
                  <a:srgbClr val="000000"/>
                </a:solidFill>
                <a:uFill>
                  <a:solidFill>
                    <a:srgbClr val="FFFFFF"/>
                  </a:solidFill>
                </a:uFill>
                <a:latin typeface="Arial"/>
              </a:rPr>
              <a:t>-si possono invitare gli allievi a cercare situazioni vicine e lontane di guerre o soprusi della nostra societa’ riportando e commentando articoli di giornali o riviste di organizzazioni umanitarie (Amnesty)</a:t>
            </a:r>
          </a:p>
          <a:p>
            <a:pPr marL="342720" indent="-342720"/>
            <a:r>
              <a:rPr lang="it-IT" sz="1600" spc="-1">
                <a:solidFill>
                  <a:srgbClr val="000000"/>
                </a:solidFill>
                <a:uFill>
                  <a:solidFill>
                    <a:srgbClr val="FFFFFF"/>
                  </a:solidFill>
                </a:uFill>
                <a:latin typeface="Arial"/>
              </a:rPr>
              <a:t>-l’immagine dei profughi che scappano sulla barca puo’ offrire  spunto di attualizzazione con la triste situazione alla quale ogni giorno assistiamo sui nostri schermi e puo’ avviare un dibattito sull’immigrazione: problema o risorsa?</a:t>
            </a:r>
          </a:p>
          <a:p>
            <a:pPr marL="342720" indent="-342720"/>
            <a:r>
              <a:rPr lang="it-IT" sz="1600" spc="-1">
                <a:solidFill>
                  <a:srgbClr val="000000"/>
                </a:solidFill>
                <a:uFill>
                  <a:solidFill>
                    <a:srgbClr val="FFFFFF"/>
                  </a:solidFill>
                </a:uFill>
                <a:latin typeface="Arial"/>
              </a:rPr>
              <a:t>-l’ufficiale nazista che brucia la Torah puo’ aprire la pista di ricerca sulle attuali persecuzioni religiose nel mondo delle quali gli allievi potrebbero costruire una mappa su una cartina geografica.</a:t>
            </a:r>
          </a:p>
          <a:p>
            <a:pPr marL="342720" indent="-342720"/>
            <a:r>
              <a:rPr lang="it-IT" sz="1600" spc="-1">
                <a:solidFill>
                  <a:srgbClr val="000000"/>
                </a:solidFill>
                <a:uFill>
                  <a:solidFill>
                    <a:srgbClr val="FFFFFF"/>
                  </a:solidFill>
                </a:uFill>
                <a:latin typeface="Arial"/>
              </a:rPr>
              <a:t>-infine la </a:t>
            </a:r>
            <a:r>
              <a:rPr lang="it-IT" sz="1600" i="1" spc="-1">
                <a:solidFill>
                  <a:srgbClr val="000000"/>
                </a:solidFill>
                <a:uFill>
                  <a:solidFill>
                    <a:srgbClr val="FFFFFF"/>
                  </a:solidFill>
                </a:uFill>
                <a:latin typeface="Arial"/>
              </a:rPr>
              <a:t>menorah</a:t>
            </a:r>
            <a:r>
              <a:rPr lang="it-IT" sz="1600" spc="-1">
                <a:solidFill>
                  <a:srgbClr val="000000"/>
                </a:solidFill>
                <a:uFill>
                  <a:solidFill>
                    <a:srgbClr val="FFFFFF"/>
                  </a:solidFill>
                </a:uFill>
                <a:latin typeface="Arial"/>
              </a:rPr>
              <a:t> che illumina accesa i piedi del crocifisso e il fascio di luce che lo investe dall’alto sono segni di speranza nonostante la tragicità della situazione</a:t>
            </a:r>
          </a:p>
        </p:txBody>
      </p:sp>
    </p:spTree>
    <p:extLst>
      <p:ext uri="{BB962C8B-B14F-4D97-AF65-F5344CB8AC3E}">
        <p14:creationId xmlns:p14="http://schemas.microsoft.com/office/powerpoint/2010/main" val="30925349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TextShape 1"/>
          <p:cNvSpPr txBox="1"/>
          <p:nvPr/>
        </p:nvSpPr>
        <p:spPr>
          <a:xfrm>
            <a:off x="1812000" y="219960"/>
            <a:ext cx="8444160" cy="6404040"/>
          </a:xfrm>
          <a:prstGeom prst="rect">
            <a:avLst/>
          </a:prstGeom>
          <a:noFill/>
          <a:ln>
            <a:noFill/>
          </a:ln>
        </p:spPr>
        <p:txBody>
          <a:bodyPr lIns="90000" tIns="46800" rIns="90000" bIns="46800"/>
          <a:lstStyle/>
          <a:p>
            <a:pPr marL="342720" indent="-342720"/>
            <a:r>
              <a:rPr lang="it-IT" sz="2600" spc="-1">
                <a:solidFill>
                  <a:srgbClr val="000000"/>
                </a:solidFill>
                <a:uFill>
                  <a:solidFill>
                    <a:srgbClr val="FFFFFF"/>
                  </a:solidFill>
                </a:uFill>
                <a:latin typeface="Arial"/>
              </a:rPr>
              <a:t>Proprio partendo da questo elemento simbolico di speranza al quale l’opera artistica rimanda si possono formulare domande aperte di riflessione per entrare dentro il simbolo cristiano che verrà successivamente spiegato.</a:t>
            </a:r>
          </a:p>
        </p:txBody>
      </p:sp>
      <p:sp>
        <p:nvSpPr>
          <p:cNvPr id="548" name="CustomShape 2"/>
          <p:cNvSpPr/>
          <p:nvPr/>
        </p:nvSpPr>
        <p:spPr>
          <a:xfrm>
            <a:off x="2090640" y="2102400"/>
            <a:ext cx="3096000" cy="1800000"/>
          </a:xfrm>
          <a:custGeom>
            <a:avLst/>
            <a:gdLst/>
            <a:ahLst/>
            <a:cxnLst/>
            <a:rect l="l" t="t" r="r" b="b"/>
            <a:pathLst>
              <a:path w="21600" h="21600">
                <a:moveTo>
                  <a:pt x="0" y="0"/>
                </a:moveTo>
                <a:lnTo>
                  <a:pt x="21600" y="21600"/>
                </a:lnTo>
                <a:lnTo>
                  <a:pt x="0" y="21600"/>
                </a:lnTo>
                <a:lnTo>
                  <a:pt x="0" y="0"/>
                </a:lnTo>
                <a:close/>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it-IT" spc="-1">
                <a:solidFill>
                  <a:srgbClr val="000000"/>
                </a:solidFill>
                <a:uFill>
                  <a:solidFill>
                    <a:srgbClr val="FFFFFF"/>
                  </a:solidFill>
                </a:uFill>
                <a:latin typeface="Arial"/>
              </a:rPr>
              <a:t>Come vedi il tuo </a:t>
            </a:r>
          </a:p>
          <a:p>
            <a:pPr algn="ctr"/>
            <a:r>
              <a:rPr lang="it-IT" spc="-1">
                <a:solidFill>
                  <a:srgbClr val="000000"/>
                </a:solidFill>
                <a:uFill>
                  <a:solidFill>
                    <a:srgbClr val="FFFFFF"/>
                  </a:solidFill>
                </a:uFill>
                <a:latin typeface="Arial"/>
              </a:rPr>
              <a:t>Futuro?</a:t>
            </a:r>
          </a:p>
        </p:txBody>
      </p:sp>
      <p:sp>
        <p:nvSpPr>
          <p:cNvPr id="549" name="CustomShape 3"/>
          <p:cNvSpPr/>
          <p:nvPr/>
        </p:nvSpPr>
        <p:spPr>
          <a:xfrm>
            <a:off x="7932000" y="1872000"/>
            <a:ext cx="2448000" cy="2664000"/>
          </a:xfrm>
          <a:custGeom>
            <a:avLst/>
            <a:gdLst/>
            <a:ahLst/>
            <a:cxnLst/>
            <a:rect l="l" t="t" r="r" b="b"/>
            <a:pathLst>
              <a:path w="21600" h="21600">
                <a:moveTo>
                  <a:pt x="10800" y="0"/>
                </a:moveTo>
                <a:lnTo>
                  <a:pt x="21600" y="10800"/>
                </a:lnTo>
                <a:lnTo>
                  <a:pt x="10800" y="21600"/>
                </a:lnTo>
                <a:lnTo>
                  <a:pt x="0" y="10800"/>
                </a:lnTo>
                <a:lnTo>
                  <a:pt x="10800" y="0"/>
                </a:lnTo>
                <a:close/>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it-IT" spc="-1">
                <a:solidFill>
                  <a:srgbClr val="000000"/>
                </a:solidFill>
                <a:uFill>
                  <a:solidFill>
                    <a:srgbClr val="FFFFFF"/>
                  </a:solidFill>
                </a:uFill>
                <a:latin typeface="Arial"/>
              </a:rPr>
              <a:t>Nella società </a:t>
            </a:r>
          </a:p>
          <a:p>
            <a:pPr algn="ctr"/>
            <a:r>
              <a:rPr lang="it-IT" spc="-1">
                <a:solidFill>
                  <a:srgbClr val="000000"/>
                </a:solidFill>
                <a:uFill>
                  <a:solidFill>
                    <a:srgbClr val="FFFFFF"/>
                  </a:solidFill>
                </a:uFill>
                <a:latin typeface="Arial"/>
              </a:rPr>
              <a:t>ci sono</a:t>
            </a:r>
          </a:p>
          <a:p>
            <a:pPr algn="ctr"/>
            <a:r>
              <a:rPr lang="it-IT" spc="-1">
                <a:solidFill>
                  <a:srgbClr val="000000"/>
                </a:solidFill>
                <a:uFill>
                  <a:solidFill>
                    <a:srgbClr val="FFFFFF"/>
                  </a:solidFill>
                </a:uFill>
                <a:latin typeface="Arial"/>
              </a:rPr>
              <a:t>Molti problemi. </a:t>
            </a:r>
          </a:p>
          <a:p>
            <a:pPr algn="ctr"/>
            <a:r>
              <a:rPr lang="it-IT" spc="-1">
                <a:solidFill>
                  <a:srgbClr val="000000"/>
                </a:solidFill>
                <a:uFill>
                  <a:solidFill>
                    <a:srgbClr val="FFFFFF"/>
                  </a:solidFill>
                </a:uFill>
                <a:latin typeface="Arial"/>
              </a:rPr>
              <a:t>Possono </a:t>
            </a:r>
          </a:p>
          <a:p>
            <a:pPr algn="ctr"/>
            <a:r>
              <a:rPr lang="it-IT" spc="-1">
                <a:solidFill>
                  <a:srgbClr val="000000"/>
                </a:solidFill>
                <a:uFill>
                  <a:solidFill>
                    <a:srgbClr val="FFFFFF"/>
                  </a:solidFill>
                </a:uFill>
                <a:latin typeface="Arial"/>
              </a:rPr>
              <a:t>Essere</a:t>
            </a:r>
          </a:p>
          <a:p>
            <a:pPr algn="ctr"/>
            <a:r>
              <a:rPr lang="it-IT" spc="-1">
                <a:solidFill>
                  <a:srgbClr val="000000"/>
                </a:solidFill>
                <a:uFill>
                  <a:solidFill>
                    <a:srgbClr val="FFFFFF"/>
                  </a:solidFill>
                </a:uFill>
                <a:latin typeface="Arial"/>
              </a:rPr>
              <a:t>Superati?</a:t>
            </a:r>
          </a:p>
        </p:txBody>
      </p:sp>
      <p:sp>
        <p:nvSpPr>
          <p:cNvPr id="550" name="CustomShape 4"/>
          <p:cNvSpPr/>
          <p:nvPr/>
        </p:nvSpPr>
        <p:spPr>
          <a:xfrm>
            <a:off x="4908000" y="2088000"/>
            <a:ext cx="1944000" cy="1944000"/>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it-IT" spc="-1">
                <a:solidFill>
                  <a:srgbClr val="000000"/>
                </a:solidFill>
                <a:uFill>
                  <a:solidFill>
                    <a:srgbClr val="FFFFFF"/>
                  </a:solidFill>
                </a:uFill>
                <a:latin typeface="Arial"/>
              </a:rPr>
              <a:t>Ti consideri </a:t>
            </a:r>
          </a:p>
          <a:p>
            <a:pPr algn="ctr"/>
            <a:r>
              <a:rPr lang="it-IT" spc="-1">
                <a:solidFill>
                  <a:srgbClr val="000000"/>
                </a:solidFill>
                <a:uFill>
                  <a:solidFill>
                    <a:srgbClr val="FFFFFF"/>
                  </a:solidFill>
                </a:uFill>
                <a:latin typeface="Arial"/>
              </a:rPr>
              <a:t>ottimista o </a:t>
            </a:r>
          </a:p>
          <a:p>
            <a:pPr algn="ctr"/>
            <a:r>
              <a:rPr lang="it-IT" spc="-1">
                <a:solidFill>
                  <a:srgbClr val="000000"/>
                </a:solidFill>
                <a:uFill>
                  <a:solidFill>
                    <a:srgbClr val="FFFFFF"/>
                  </a:solidFill>
                </a:uFill>
                <a:latin typeface="Arial"/>
              </a:rPr>
              <a:t>pessimista?</a:t>
            </a:r>
          </a:p>
        </p:txBody>
      </p:sp>
      <p:sp>
        <p:nvSpPr>
          <p:cNvPr id="551" name="CustomShape 5"/>
          <p:cNvSpPr/>
          <p:nvPr/>
        </p:nvSpPr>
        <p:spPr>
          <a:xfrm>
            <a:off x="1884000" y="4248000"/>
            <a:ext cx="4176000" cy="936000"/>
          </a:xfrm>
          <a:prstGeom prst="rect">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it-IT" spc="-1">
                <a:solidFill>
                  <a:srgbClr val="000000"/>
                </a:solidFill>
                <a:uFill>
                  <a:solidFill>
                    <a:srgbClr val="FFFFFF"/>
                  </a:solidFill>
                </a:uFill>
                <a:latin typeface="Arial"/>
              </a:rPr>
              <a:t>Secondo te la fede in Cristo risorto puo’ </a:t>
            </a:r>
          </a:p>
          <a:p>
            <a:pPr algn="ctr"/>
            <a:r>
              <a:rPr lang="it-IT" spc="-1">
                <a:solidFill>
                  <a:srgbClr val="000000"/>
                </a:solidFill>
                <a:uFill>
                  <a:solidFill>
                    <a:srgbClr val="FFFFFF"/>
                  </a:solidFill>
                </a:uFill>
                <a:latin typeface="Arial"/>
              </a:rPr>
              <a:t>aiutare a dare speranza e a lottare</a:t>
            </a:r>
          </a:p>
          <a:p>
            <a:pPr algn="ctr"/>
            <a:r>
              <a:rPr lang="it-IT" spc="-1">
                <a:solidFill>
                  <a:srgbClr val="000000"/>
                </a:solidFill>
                <a:uFill>
                  <a:solidFill>
                    <a:srgbClr val="FFFFFF"/>
                  </a:solidFill>
                </a:uFill>
                <a:latin typeface="Arial"/>
              </a:rPr>
              <a:t> Per trasformare il mondo?</a:t>
            </a:r>
          </a:p>
        </p:txBody>
      </p:sp>
      <p:sp>
        <p:nvSpPr>
          <p:cNvPr id="552" name="CustomShape 6"/>
          <p:cNvSpPr/>
          <p:nvPr/>
        </p:nvSpPr>
        <p:spPr>
          <a:xfrm>
            <a:off x="6708000" y="4032000"/>
            <a:ext cx="360" cy="2232000"/>
          </a:xfrm>
          <a:custGeom>
            <a:avLst/>
            <a:gdLst/>
            <a:ahLst/>
            <a:cxnLst/>
            <a:rect l="0" t="0" r="r" b="b"/>
            <a:pathLst>
              <a:path w="3" h="6202">
                <a:moveTo>
                  <a:pt x="0" y="0"/>
                </a:moveTo>
                <a:lnTo>
                  <a:pt x="2" y="0"/>
                </a:lnTo>
                <a:lnTo>
                  <a:pt x="1" y="6201"/>
                </a:lnTo>
                <a:lnTo>
                  <a:pt x="0" y="6201"/>
                </a:lnTo>
                <a:lnTo>
                  <a:pt x="0" y="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53" name="CustomShape 7"/>
          <p:cNvSpPr/>
          <p:nvPr/>
        </p:nvSpPr>
        <p:spPr>
          <a:xfrm>
            <a:off x="6276000" y="3888000"/>
            <a:ext cx="3456000" cy="2736000"/>
          </a:xfrm>
          <a:custGeom>
            <a:avLst/>
            <a:gdLst/>
            <a:ahLst/>
            <a:cxnLst/>
            <a:rect l="l" t="t" r="r" b="b"/>
            <a:pathLst>
              <a:path w="21600" h="21600">
                <a:moveTo>
                  <a:pt x="10800" y="0"/>
                </a:moveTo>
                <a:lnTo>
                  <a:pt x="0" y="8260"/>
                </a:lnTo>
                <a:lnTo>
                  <a:pt x="4230" y="21600"/>
                </a:lnTo>
                <a:lnTo>
                  <a:pt x="17370" y="21600"/>
                </a:lnTo>
                <a:lnTo>
                  <a:pt x="21600" y="8260"/>
                </a:lnTo>
                <a:lnTo>
                  <a:pt x="10800" y="0"/>
                </a:lnTo>
                <a:close/>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it-IT" spc="-1">
                <a:solidFill>
                  <a:srgbClr val="000000"/>
                </a:solidFill>
                <a:uFill>
                  <a:solidFill>
                    <a:srgbClr val="FFFFFF"/>
                  </a:solidFill>
                </a:uFill>
                <a:latin typeface="Arial"/>
              </a:rPr>
              <a:t>Ti è mai capitato di passare </a:t>
            </a:r>
          </a:p>
          <a:p>
            <a:pPr algn="ctr"/>
            <a:r>
              <a:rPr lang="it-IT" spc="-1">
                <a:solidFill>
                  <a:srgbClr val="000000"/>
                </a:solidFill>
                <a:uFill>
                  <a:solidFill>
                    <a:srgbClr val="FFFFFF"/>
                  </a:solidFill>
                </a:uFill>
                <a:latin typeface="Arial"/>
              </a:rPr>
              <a:t>Per una brutta esperienza</a:t>
            </a:r>
          </a:p>
          <a:p>
            <a:pPr algn="ctr"/>
            <a:r>
              <a:rPr lang="it-IT" spc="-1">
                <a:solidFill>
                  <a:srgbClr val="000000"/>
                </a:solidFill>
                <a:uFill>
                  <a:solidFill>
                    <a:srgbClr val="FFFFFF"/>
                  </a:solidFill>
                </a:uFill>
                <a:latin typeface="Arial"/>
              </a:rPr>
              <a:t>E scoprire dopo che è </a:t>
            </a:r>
          </a:p>
          <a:p>
            <a:pPr algn="ctr"/>
            <a:r>
              <a:rPr lang="it-IT" spc="-1">
                <a:solidFill>
                  <a:srgbClr val="000000"/>
                </a:solidFill>
                <a:uFill>
                  <a:solidFill>
                    <a:srgbClr val="FFFFFF"/>
                  </a:solidFill>
                </a:uFill>
                <a:latin typeface="Arial"/>
              </a:rPr>
              <a:t>Servita per farti crescere,</a:t>
            </a:r>
          </a:p>
          <a:p>
            <a:pPr algn="ctr"/>
            <a:r>
              <a:rPr lang="it-IT" spc="-1">
                <a:solidFill>
                  <a:srgbClr val="000000"/>
                </a:solidFill>
                <a:uFill>
                  <a:solidFill>
                    <a:srgbClr val="FFFFFF"/>
                  </a:solidFill>
                </a:uFill>
                <a:latin typeface="Arial"/>
              </a:rPr>
              <a:t>Maturare o ha aiutato</a:t>
            </a:r>
          </a:p>
          <a:p>
            <a:pPr algn="ctr"/>
            <a:r>
              <a:rPr lang="it-IT" spc="-1">
                <a:solidFill>
                  <a:srgbClr val="000000"/>
                </a:solidFill>
                <a:uFill>
                  <a:solidFill>
                    <a:srgbClr val="FFFFFF"/>
                  </a:solidFill>
                </a:uFill>
                <a:latin typeface="Arial"/>
              </a:rPr>
              <a:t>Altre persone</a:t>
            </a:r>
          </a:p>
          <a:p>
            <a:pPr algn="ctr"/>
            <a:r>
              <a:rPr lang="it-IT" spc="-1">
                <a:solidFill>
                  <a:srgbClr val="000000"/>
                </a:solidFill>
                <a:uFill>
                  <a:solidFill>
                    <a:srgbClr val="FFFFFF"/>
                  </a:solidFill>
                </a:uFill>
                <a:latin typeface="Arial"/>
              </a:rPr>
              <a:t>Intorno a te?</a:t>
            </a:r>
          </a:p>
        </p:txBody>
      </p:sp>
    </p:spTree>
    <p:extLst>
      <p:ext uri="{BB962C8B-B14F-4D97-AF65-F5344CB8AC3E}">
        <p14:creationId xmlns:p14="http://schemas.microsoft.com/office/powerpoint/2010/main" val="184940410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TextShape 1"/>
          <p:cNvSpPr txBox="1"/>
          <p:nvPr/>
        </p:nvSpPr>
        <p:spPr>
          <a:xfrm>
            <a:off x="1884000" y="504000"/>
            <a:ext cx="8325360" cy="5818680"/>
          </a:xfrm>
          <a:prstGeom prst="rect">
            <a:avLst/>
          </a:prstGeom>
          <a:noFill/>
          <a:ln>
            <a:noFill/>
          </a:ln>
        </p:spPr>
        <p:txBody>
          <a:bodyPr lIns="90000" tIns="46800" rIns="90000" bIns="46800"/>
          <a:lstStyle/>
          <a:p>
            <a:pPr marL="342720" indent="-342720"/>
            <a:r>
              <a:rPr lang="it-IT" sz="2600" spc="-1">
                <a:solidFill>
                  <a:srgbClr val="000000"/>
                </a:solidFill>
                <a:uFill>
                  <a:solidFill>
                    <a:srgbClr val="FFFFFF"/>
                  </a:solidFill>
                </a:uFill>
                <a:latin typeface="Arial"/>
              </a:rPr>
              <a:t>ALL’INIZIO I CRISTIANI NON USAVANO LA CROCE COME SIMBOLO DI RICONOSCIMENTO PERCHE’ TROPPO LEGATO ALLE CRUENTE CONDANNE DELL’IMPERO ROMANO. SI PREFERIVA USARE IL PESCE</a:t>
            </a:r>
          </a:p>
        </p:txBody>
      </p:sp>
      <p:pic>
        <p:nvPicPr>
          <p:cNvPr id="555" name="Immagine 554"/>
          <p:cNvPicPr/>
          <p:nvPr/>
        </p:nvPicPr>
        <p:blipFill>
          <a:blip r:embed="rId2"/>
          <a:stretch/>
        </p:blipFill>
        <p:spPr>
          <a:xfrm>
            <a:off x="1661520" y="2664000"/>
            <a:ext cx="3174480" cy="2869920"/>
          </a:xfrm>
          <a:prstGeom prst="rect">
            <a:avLst/>
          </a:prstGeom>
          <a:ln>
            <a:noFill/>
          </a:ln>
        </p:spPr>
      </p:pic>
      <p:pic>
        <p:nvPicPr>
          <p:cNvPr id="556" name="Immagine 555"/>
          <p:cNvPicPr/>
          <p:nvPr/>
        </p:nvPicPr>
        <p:blipFill>
          <a:blip r:embed="rId3"/>
          <a:stretch/>
        </p:blipFill>
        <p:spPr>
          <a:xfrm>
            <a:off x="5340000" y="2520000"/>
            <a:ext cx="4944960" cy="3708360"/>
          </a:xfrm>
          <a:prstGeom prst="rect">
            <a:avLst/>
          </a:prstGeom>
          <a:ln>
            <a:noFill/>
          </a:ln>
        </p:spPr>
      </p:pic>
    </p:spTree>
    <p:extLst>
      <p:ext uri="{BB962C8B-B14F-4D97-AF65-F5344CB8AC3E}">
        <p14:creationId xmlns:p14="http://schemas.microsoft.com/office/powerpoint/2010/main" val="233016259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7" name="Immagine 556"/>
          <p:cNvPicPr/>
          <p:nvPr/>
        </p:nvPicPr>
        <p:blipFill>
          <a:blip r:embed="rId2"/>
          <a:stretch/>
        </p:blipFill>
        <p:spPr>
          <a:xfrm>
            <a:off x="1739640" y="216000"/>
            <a:ext cx="8640720" cy="6480000"/>
          </a:xfrm>
          <a:prstGeom prst="rect">
            <a:avLst/>
          </a:prstGeom>
          <a:ln>
            <a:noFill/>
          </a:ln>
        </p:spPr>
      </p:pic>
    </p:spTree>
    <p:extLst>
      <p:ext uri="{BB962C8B-B14F-4D97-AF65-F5344CB8AC3E}">
        <p14:creationId xmlns:p14="http://schemas.microsoft.com/office/powerpoint/2010/main" val="305188687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TextShape 1"/>
          <p:cNvSpPr txBox="1"/>
          <p:nvPr/>
        </p:nvSpPr>
        <p:spPr>
          <a:xfrm>
            <a:off x="1668000" y="144000"/>
            <a:ext cx="8372160" cy="6480000"/>
          </a:xfrm>
          <a:prstGeom prst="rect">
            <a:avLst/>
          </a:prstGeom>
          <a:noFill/>
          <a:ln>
            <a:noFill/>
          </a:ln>
        </p:spPr>
        <p:txBody>
          <a:bodyPr lIns="90000" tIns="46800" rIns="90000" bIns="46800"/>
          <a:lstStyle/>
          <a:p>
            <a:pPr marL="342720" indent="-342720"/>
            <a:r>
              <a:rPr lang="it-IT" sz="2600" spc="-1">
                <a:solidFill>
                  <a:srgbClr val="000000"/>
                </a:solidFill>
                <a:uFill>
                  <a:solidFill>
                    <a:srgbClr val="FFFFFF"/>
                  </a:solidFill>
                </a:uFill>
                <a:latin typeface="Arial"/>
              </a:rPr>
              <a:t>LA SUA DIFFUSIONE RISALE ALL’IMPERATORE COSTANTINO E ALL’AFFERMARSI DELLA FESTA DELL’ESALTAZIONE DELLA CROCE ANCHE IN OCCIDENTE A PARTIRE DAL VII , MENTRE IN ORIENTE ERA GIA’ AFFERMATA NEL IV.</a:t>
            </a:r>
          </a:p>
        </p:txBody>
      </p:sp>
      <p:pic>
        <p:nvPicPr>
          <p:cNvPr id="559" name="Immagine 558"/>
          <p:cNvPicPr/>
          <p:nvPr/>
        </p:nvPicPr>
        <p:blipFill>
          <a:blip r:embed="rId2"/>
          <a:stretch/>
        </p:blipFill>
        <p:spPr>
          <a:xfrm>
            <a:off x="2915040" y="2446920"/>
            <a:ext cx="4091760" cy="3961080"/>
          </a:xfrm>
          <a:prstGeom prst="rect">
            <a:avLst/>
          </a:prstGeom>
          <a:ln>
            <a:noFill/>
          </a:ln>
        </p:spPr>
      </p:pic>
    </p:spTree>
    <p:extLst>
      <p:ext uri="{BB962C8B-B14F-4D97-AF65-F5344CB8AC3E}">
        <p14:creationId xmlns:p14="http://schemas.microsoft.com/office/powerpoint/2010/main" val="343664981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9" name="Immagine 438"/>
          <p:cNvPicPr/>
          <p:nvPr/>
        </p:nvPicPr>
        <p:blipFill>
          <a:blip r:embed="rId2"/>
          <a:stretch/>
        </p:blipFill>
        <p:spPr>
          <a:xfrm>
            <a:off x="1722360" y="304560"/>
            <a:ext cx="8224560" cy="6174360"/>
          </a:xfrm>
          <a:prstGeom prst="rect">
            <a:avLst/>
          </a:prstGeom>
          <a:ln>
            <a:noFill/>
          </a:ln>
        </p:spPr>
      </p:pic>
    </p:spTree>
    <p:extLst>
      <p:ext uri="{BB962C8B-B14F-4D97-AF65-F5344CB8AC3E}">
        <p14:creationId xmlns:p14="http://schemas.microsoft.com/office/powerpoint/2010/main" val="2548782370"/>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 name="Immagine 439"/>
          <p:cNvPicPr/>
          <p:nvPr/>
        </p:nvPicPr>
        <p:blipFill>
          <a:blip r:embed="rId2"/>
          <a:stretch/>
        </p:blipFill>
        <p:spPr>
          <a:xfrm>
            <a:off x="1379280" y="1800"/>
            <a:ext cx="9142560" cy="6856200"/>
          </a:xfrm>
          <a:prstGeom prst="rect">
            <a:avLst/>
          </a:prstGeom>
          <a:ln>
            <a:noFill/>
          </a:ln>
        </p:spPr>
      </p:pic>
    </p:spTree>
    <p:extLst>
      <p:ext uri="{BB962C8B-B14F-4D97-AF65-F5344CB8AC3E}">
        <p14:creationId xmlns:p14="http://schemas.microsoft.com/office/powerpoint/2010/main" val="805216387"/>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 name="Immagine 440"/>
          <p:cNvPicPr/>
          <p:nvPr/>
        </p:nvPicPr>
        <p:blipFill>
          <a:blip r:embed="rId2"/>
          <a:stretch/>
        </p:blipFill>
        <p:spPr>
          <a:xfrm>
            <a:off x="1483783" y="-570446"/>
            <a:ext cx="9142560" cy="6856200"/>
          </a:xfrm>
          <a:prstGeom prst="rect">
            <a:avLst/>
          </a:prstGeom>
          <a:ln>
            <a:noFill/>
          </a:ln>
        </p:spPr>
      </p:pic>
    </p:spTree>
    <p:extLst>
      <p:ext uri="{BB962C8B-B14F-4D97-AF65-F5344CB8AC3E}">
        <p14:creationId xmlns:p14="http://schemas.microsoft.com/office/powerpoint/2010/main" val="1372750613"/>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 name="Immagine 441"/>
          <p:cNvPicPr/>
          <p:nvPr/>
        </p:nvPicPr>
        <p:blipFill>
          <a:blip r:embed="rId2"/>
          <a:stretch/>
        </p:blipFill>
        <p:spPr>
          <a:xfrm>
            <a:off x="1562160" y="-1001521"/>
            <a:ext cx="9142560" cy="7389257"/>
          </a:xfrm>
          <a:prstGeom prst="rect">
            <a:avLst/>
          </a:prstGeom>
          <a:ln>
            <a:noFill/>
          </a:ln>
        </p:spPr>
      </p:pic>
    </p:spTree>
    <p:extLst>
      <p:ext uri="{BB962C8B-B14F-4D97-AF65-F5344CB8AC3E}">
        <p14:creationId xmlns:p14="http://schemas.microsoft.com/office/powerpoint/2010/main" val="2568759303"/>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3" name="Immagine 442"/>
          <p:cNvPicPr/>
          <p:nvPr/>
        </p:nvPicPr>
        <p:blipFill>
          <a:blip r:embed="rId2"/>
          <a:stretch/>
        </p:blipFill>
        <p:spPr>
          <a:xfrm>
            <a:off x="1562160" y="-1001520"/>
            <a:ext cx="9142560" cy="6856200"/>
          </a:xfrm>
          <a:prstGeom prst="rect">
            <a:avLst/>
          </a:prstGeom>
          <a:ln>
            <a:noFill/>
          </a:ln>
        </p:spPr>
      </p:pic>
    </p:spTree>
    <p:extLst>
      <p:ext uri="{BB962C8B-B14F-4D97-AF65-F5344CB8AC3E}">
        <p14:creationId xmlns:p14="http://schemas.microsoft.com/office/powerpoint/2010/main" val="3348566217"/>
      </p:ext>
    </p:extLst>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2179</Words>
  <Application>Microsoft Office PowerPoint</Application>
  <PresentationFormat>Widescreen</PresentationFormat>
  <Paragraphs>201</Paragraphs>
  <Slides>45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45</vt:i4>
      </vt:variant>
    </vt:vector>
  </HeadingPairs>
  <TitlesOfParts>
    <vt:vector size="50" baseType="lpstr">
      <vt:lpstr>Arial</vt:lpstr>
      <vt:lpstr>Calibri</vt:lpstr>
      <vt:lpstr>Calibri Light</vt:lpstr>
      <vt:lpstr>DejaVu Sans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Segreteria Vescovo</dc:creator>
  <cp:lastModifiedBy>Segreteria Vescovo</cp:lastModifiedBy>
  <cp:revision>1</cp:revision>
  <dcterms:created xsi:type="dcterms:W3CDTF">2019-05-10T12:23:48Z</dcterms:created>
  <dcterms:modified xsi:type="dcterms:W3CDTF">2019-05-10T12:24:08Z</dcterms:modified>
</cp:coreProperties>
</file>