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5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5" r:id="rId34"/>
    <p:sldId id="286" r:id="rId35"/>
    <p:sldId id="287"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7559675" cy="106918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6" name="PlaceHolder 1"/>
          <p:cNvSpPr>
            <a:spLocks noGrp="1"/>
          </p:cNvSpPr>
          <p:nvPr>
            <p:ph type="body"/>
          </p:nvPr>
        </p:nvSpPr>
        <p:spPr>
          <a:xfrm>
            <a:off x="756000" y="5078520"/>
            <a:ext cx="6047640" cy="4811040"/>
          </a:xfrm>
          <a:prstGeom prst="rect">
            <a:avLst/>
          </a:prstGeom>
        </p:spPr>
        <p:txBody>
          <a:bodyPr lIns="0" tIns="0" rIns="0" bIns="0"/>
          <a:lstStyle/>
          <a:p>
            <a:r>
              <a:rPr lang="it-IT" sz="2000" b="0" strike="noStrike" spc="-1">
                <a:solidFill>
                  <a:srgbClr val="000000"/>
                </a:solidFill>
                <a:uFill>
                  <a:solidFill>
                    <a:srgbClr val="FFFFFF"/>
                  </a:solidFill>
                </a:uFill>
                <a:latin typeface="Arial"/>
              </a:rPr>
              <a:t>Fai clic per modificare il formato delle note</a:t>
            </a:r>
          </a:p>
        </p:txBody>
      </p:sp>
      <p:sp>
        <p:nvSpPr>
          <p:cNvPr id="227" name="PlaceHolder 2"/>
          <p:cNvSpPr>
            <a:spLocks noGrp="1"/>
          </p:cNvSpPr>
          <p:nvPr>
            <p:ph type="hdr"/>
          </p:nvPr>
        </p:nvSpPr>
        <p:spPr>
          <a:xfrm>
            <a:off x="0" y="0"/>
            <a:ext cx="3280680" cy="534240"/>
          </a:xfrm>
          <a:prstGeom prst="rect">
            <a:avLst/>
          </a:prstGeom>
        </p:spPr>
        <p:txBody>
          <a:bodyPr lIns="0" tIns="0" rIns="0" bIns="0"/>
          <a:lstStyle/>
          <a:p>
            <a:r>
              <a:rPr lang="it-IT" sz="1400" b="0" strike="noStrike" spc="-1">
                <a:solidFill>
                  <a:srgbClr val="000000"/>
                </a:solidFill>
                <a:uFill>
                  <a:solidFill>
                    <a:srgbClr val="FFFFFF"/>
                  </a:solidFill>
                </a:uFill>
                <a:latin typeface="Times New Roman"/>
              </a:rPr>
              <a:t>&lt;intestazione&gt;</a:t>
            </a:r>
          </a:p>
        </p:txBody>
      </p:sp>
      <p:sp>
        <p:nvSpPr>
          <p:cNvPr id="228" name="PlaceHolder 3"/>
          <p:cNvSpPr>
            <a:spLocks noGrp="1"/>
          </p:cNvSpPr>
          <p:nvPr>
            <p:ph type="dt"/>
          </p:nvPr>
        </p:nvSpPr>
        <p:spPr>
          <a:xfrm>
            <a:off x="4278960" y="0"/>
            <a:ext cx="3280680" cy="534240"/>
          </a:xfrm>
          <a:prstGeom prst="rect">
            <a:avLst/>
          </a:prstGeom>
        </p:spPr>
        <p:txBody>
          <a:bodyPr lIns="0" tIns="0" rIns="0" bIns="0"/>
          <a:lstStyle/>
          <a:p>
            <a:pPr algn="r"/>
            <a:r>
              <a:rPr lang="it-IT" sz="1400" b="0" strike="noStrike" spc="-1">
                <a:solidFill>
                  <a:srgbClr val="000000"/>
                </a:solidFill>
                <a:uFill>
                  <a:solidFill>
                    <a:srgbClr val="FFFFFF"/>
                  </a:solidFill>
                </a:uFill>
                <a:latin typeface="Times New Roman"/>
              </a:rPr>
              <a:t>&lt;data/ora&gt;</a:t>
            </a:r>
          </a:p>
        </p:txBody>
      </p:sp>
      <p:sp>
        <p:nvSpPr>
          <p:cNvPr id="229" name="PlaceHolder 4"/>
          <p:cNvSpPr>
            <a:spLocks noGrp="1"/>
          </p:cNvSpPr>
          <p:nvPr>
            <p:ph type="ftr"/>
          </p:nvPr>
        </p:nvSpPr>
        <p:spPr>
          <a:xfrm>
            <a:off x="0" y="10157400"/>
            <a:ext cx="3280680" cy="534240"/>
          </a:xfrm>
          <a:prstGeom prst="rect">
            <a:avLst/>
          </a:prstGeom>
        </p:spPr>
        <p:txBody>
          <a:bodyPr lIns="0" tIns="0" rIns="0" bIns="0" anchor="b"/>
          <a:lstStyle/>
          <a:p>
            <a:r>
              <a:rPr lang="it-IT" sz="1400" b="0" strike="noStrike" spc="-1">
                <a:solidFill>
                  <a:srgbClr val="000000"/>
                </a:solidFill>
                <a:uFill>
                  <a:solidFill>
                    <a:srgbClr val="FFFFFF"/>
                  </a:solidFill>
                </a:uFill>
                <a:latin typeface="Times New Roman"/>
              </a:rPr>
              <a:t>&lt;piè di pagina&gt;</a:t>
            </a:r>
          </a:p>
        </p:txBody>
      </p:sp>
      <p:sp>
        <p:nvSpPr>
          <p:cNvPr id="230" name="PlaceHolder 5"/>
          <p:cNvSpPr>
            <a:spLocks noGrp="1"/>
          </p:cNvSpPr>
          <p:nvPr>
            <p:ph type="sldNum"/>
          </p:nvPr>
        </p:nvSpPr>
        <p:spPr>
          <a:xfrm>
            <a:off x="4278960" y="10157400"/>
            <a:ext cx="3280680" cy="534240"/>
          </a:xfrm>
          <a:prstGeom prst="rect">
            <a:avLst/>
          </a:prstGeom>
        </p:spPr>
        <p:txBody>
          <a:bodyPr lIns="0" tIns="0" rIns="0" bIns="0" anchor="b"/>
          <a:lstStyle/>
          <a:p>
            <a:pPr algn="r"/>
            <a:fld id="{7BAFB36B-1D20-44D3-B48E-58CB72EEC69B}" type="slidenum">
              <a:rPr lang="it-IT" sz="1400" b="0" strike="noStrike" spc="-1">
                <a:solidFill>
                  <a:srgbClr val="000000"/>
                </a:solidFill>
                <a:uFill>
                  <a:solidFill>
                    <a:srgbClr val="FFFFFF"/>
                  </a:solidFill>
                </a:uFill>
                <a:latin typeface="Times New Roman"/>
              </a:rPr>
              <a:pPr algn="r"/>
              <a:t>‹N›</a:t>
            </a:fld>
            <a:endParaRPr lang="it-IT"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9"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0"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32"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33"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34" name="Immagine 33"/>
          <p:cNvPicPr/>
          <p:nvPr/>
        </p:nvPicPr>
        <p:blipFill>
          <a:blip r:embed="rId2"/>
          <a:stretch/>
        </p:blipFill>
        <p:spPr>
          <a:xfrm>
            <a:off x="2077920" y="1604520"/>
            <a:ext cx="4987440" cy="3977280"/>
          </a:xfrm>
          <a:prstGeom prst="rect">
            <a:avLst/>
          </a:prstGeom>
          <a:ln>
            <a:noFill/>
          </a:ln>
        </p:spPr>
      </p:pic>
      <p:pic>
        <p:nvPicPr>
          <p:cNvPr id="35" name="Immagine 34"/>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3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41"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44"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48"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49"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50"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52"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53"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54"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56"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58"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60"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1"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5"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6"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68"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69"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70" name="Immagine 69"/>
          <p:cNvPicPr/>
          <p:nvPr/>
        </p:nvPicPr>
        <p:blipFill>
          <a:blip r:embed="rId2"/>
          <a:stretch/>
        </p:blipFill>
        <p:spPr>
          <a:xfrm>
            <a:off x="2077920" y="1604520"/>
            <a:ext cx="4987440" cy="3977280"/>
          </a:xfrm>
          <a:prstGeom prst="rect">
            <a:avLst/>
          </a:prstGeom>
          <a:ln>
            <a:noFill/>
          </a:ln>
        </p:spPr>
      </p:pic>
      <p:pic>
        <p:nvPicPr>
          <p:cNvPr id="71" name="Immagine 70"/>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75"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77"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79"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0"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84"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5"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6"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88"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9"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90"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92"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93"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94"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96"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97"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99"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00"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01"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02"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04"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05"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106" name="Immagine 105"/>
          <p:cNvPicPr/>
          <p:nvPr/>
        </p:nvPicPr>
        <p:blipFill>
          <a:blip r:embed="rId2"/>
          <a:stretch/>
        </p:blipFill>
        <p:spPr>
          <a:xfrm>
            <a:off x="2077920" y="1604520"/>
            <a:ext cx="4987440" cy="3977280"/>
          </a:xfrm>
          <a:prstGeom prst="rect">
            <a:avLst/>
          </a:prstGeom>
          <a:ln>
            <a:noFill/>
          </a:ln>
        </p:spPr>
      </p:pic>
      <p:pic>
        <p:nvPicPr>
          <p:cNvPr id="107" name="Immagine 106"/>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12"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14"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16"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17"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2"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3"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25"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6"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27"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29"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0"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1"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33"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4"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8"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9"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41"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42"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143" name="Immagine 142"/>
          <p:cNvPicPr/>
          <p:nvPr/>
        </p:nvPicPr>
        <p:blipFill>
          <a:blip r:embed="rId2"/>
          <a:stretch/>
        </p:blipFill>
        <p:spPr>
          <a:xfrm>
            <a:off x="2077920" y="1604520"/>
            <a:ext cx="4987440" cy="3977280"/>
          </a:xfrm>
          <a:prstGeom prst="rect">
            <a:avLst/>
          </a:prstGeom>
          <a:ln>
            <a:noFill/>
          </a:ln>
        </p:spPr>
      </p:pic>
      <p:pic>
        <p:nvPicPr>
          <p:cNvPr id="144" name="Immagine 143"/>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4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50"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53" name="PlaceHolder 3"/>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5"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57"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58"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59"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61"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63"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67"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69" name="PlaceHolder 2"/>
          <p:cNvSpPr>
            <a:spLocks noGrp="1"/>
          </p:cNvSpPr>
          <p:nvPr>
            <p:ph type="body"/>
          </p:nvPr>
        </p:nvSpPr>
        <p:spPr>
          <a:xfrm>
            <a:off x="457200" y="160452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0" name="PlaceHolder 3"/>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72"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3"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4"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5" name="PlaceHolder 5"/>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77" name="PlaceHolder 2"/>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8" name="PlaceHolder 3"/>
          <p:cNvSpPr>
            <a:spLocks noGrp="1"/>
          </p:cNvSpPr>
          <p:nvPr>
            <p:ph type="body"/>
          </p:nvPr>
        </p:nvSpPr>
        <p:spPr>
          <a:xfrm>
            <a:off x="457200" y="1604520"/>
            <a:ext cx="822924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pic>
        <p:nvPicPr>
          <p:cNvPr id="179" name="Immagine 178"/>
          <p:cNvPicPr/>
          <p:nvPr/>
        </p:nvPicPr>
        <p:blipFill>
          <a:blip r:embed="rId2"/>
          <a:stretch/>
        </p:blipFill>
        <p:spPr>
          <a:xfrm>
            <a:off x="2077920" y="1604520"/>
            <a:ext cx="4987440" cy="3977280"/>
          </a:xfrm>
          <a:prstGeom prst="rect">
            <a:avLst/>
          </a:prstGeom>
          <a:ln>
            <a:noFill/>
          </a:ln>
        </p:spPr>
      </p:pic>
      <p:pic>
        <p:nvPicPr>
          <p:cNvPr id="180" name="Immagine 179"/>
          <p:cNvPicPr/>
          <p:nvPr/>
        </p:nvPicPr>
        <p:blipFill>
          <a:blip r:embed="rId2"/>
          <a:stretch/>
        </p:blipFill>
        <p:spPr>
          <a:xfrm>
            <a:off x="2077920" y="1604520"/>
            <a:ext cx="4987440" cy="3977280"/>
          </a:xfrm>
          <a:prstGeom prst="rect">
            <a:avLst/>
          </a:prstGeom>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3" name="PlaceHolder 3"/>
          <p:cNvSpPr>
            <a:spLocks noGrp="1"/>
          </p:cNvSpPr>
          <p:nvPr>
            <p:ph type="body"/>
          </p:nvPr>
        </p:nvSpPr>
        <p:spPr>
          <a:xfrm>
            <a:off x="45720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4" name="PlaceHolder 4"/>
          <p:cNvSpPr>
            <a:spLocks noGrp="1"/>
          </p:cNvSpPr>
          <p:nvPr>
            <p:ph type="body"/>
          </p:nvPr>
        </p:nvSpPr>
        <p:spPr>
          <a:xfrm>
            <a:off x="467424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lstStyle/>
          <a:p>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solidFill>
                  <a:srgbClr val="000000"/>
                </a:solidFill>
                <a:uFill>
                  <a:solidFill>
                    <a:srgbClr val="FFFFFF"/>
                  </a:solidFill>
                </a:uFill>
                <a:latin typeface="Arial"/>
              </a:rPr>
              <a:t>Fai clic per modificare il formato del testo del titolo</a:t>
            </a:r>
          </a:p>
        </p:txBody>
      </p:sp>
      <p:sp>
        <p:nvSpPr>
          <p:cNvPr id="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solidFill>
                  <a:srgbClr val="000000"/>
                </a:solidFill>
                <a:uFill>
                  <a:solidFill>
                    <a:srgbClr val="FFFFFF"/>
                  </a:solidFill>
                </a:uFill>
                <a:latin typeface="Arial"/>
              </a:rPr>
              <a:t>Fai clic per modificare il formato del testo del titolo</a:t>
            </a:r>
          </a:p>
        </p:txBody>
      </p:sp>
      <p:sp>
        <p:nvSpPr>
          <p:cNvPr id="37"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solidFill>
                  <a:srgbClr val="000000"/>
                </a:solidFill>
                <a:uFill>
                  <a:solidFill>
                    <a:srgbClr val="FFFFFF"/>
                  </a:solidFill>
                </a:uFill>
                <a:latin typeface="Arial"/>
              </a:rPr>
              <a:t>Fai clic per modificare il formato del testo del titolo</a:t>
            </a:r>
          </a:p>
        </p:txBody>
      </p:sp>
      <p:sp>
        <p:nvSpPr>
          <p:cNvPr id="73"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3600"/>
            <a:ext cx="8228880" cy="1144440"/>
          </a:xfrm>
          <a:prstGeom prst="rect">
            <a:avLst/>
          </a:prstGeom>
        </p:spPr>
        <p:txBody>
          <a:bodyPr lIns="0" tIns="0" rIns="0" bIns="0" anchor="ctr"/>
          <a:lstStyle/>
          <a:p>
            <a:pPr algn="ctr"/>
            <a:endParaRPr lang="it-IT" sz="4400" b="0" strike="noStrike" spc="-1">
              <a:solidFill>
                <a:srgbClr val="000000"/>
              </a:solidFill>
              <a:uFill>
                <a:solidFill>
                  <a:srgbClr val="FFFFFF"/>
                </a:solidFill>
              </a:uFill>
              <a:latin typeface="Arial"/>
            </a:endParaRPr>
          </a:p>
        </p:txBody>
      </p:sp>
      <p:sp>
        <p:nvSpPr>
          <p:cNvPr id="109" name="PlaceHolder 2"/>
          <p:cNvSpPr>
            <a:spLocks noGrp="1"/>
          </p:cNvSpPr>
          <p:nvPr>
            <p:ph type="body"/>
          </p:nvPr>
        </p:nvSpPr>
        <p:spPr>
          <a:xfrm>
            <a:off x="45720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it-IT" sz="18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1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Settimo livello struttura</a:t>
            </a:r>
          </a:p>
        </p:txBody>
      </p:sp>
      <p:sp>
        <p:nvSpPr>
          <p:cNvPr id="110" name="PlaceHolder 3"/>
          <p:cNvSpPr>
            <a:spLocks noGrp="1"/>
          </p:cNvSpPr>
          <p:nvPr>
            <p:ph type="body"/>
          </p:nvPr>
        </p:nvSpPr>
        <p:spPr>
          <a:xfrm>
            <a:off x="4674240" y="1604520"/>
            <a:ext cx="4015440" cy="3976920"/>
          </a:xfrm>
          <a:prstGeom prst="rect">
            <a:avLst/>
          </a:prstGeom>
        </p:spPr>
        <p:txBody>
          <a:bodyPr lIns="0" tIns="0" rIns="0" bIns="0"/>
          <a:lstStyle/>
          <a:p>
            <a:pPr marL="432000" indent="-324000">
              <a:buClr>
                <a:srgbClr val="000000"/>
              </a:buClr>
              <a:buSzPct val="45000"/>
              <a:buFont typeface="Wingdings" charset="2"/>
              <a:buChar char=""/>
            </a:pPr>
            <a:r>
              <a:rPr lang="it-IT" sz="18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1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18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3600"/>
            <a:ext cx="8229240" cy="1144800"/>
          </a:xfrm>
          <a:prstGeom prst="rect">
            <a:avLst/>
          </a:prstGeom>
        </p:spPr>
        <p:txBody>
          <a:bodyPr lIns="0" tIns="0" rIns="0" bIns="0" anchor="ctr"/>
          <a:lstStyle/>
          <a:p>
            <a:pPr algn="ctr"/>
            <a:r>
              <a:rPr lang="it-IT" sz="4400" b="0" strike="noStrike" spc="-1">
                <a:solidFill>
                  <a:srgbClr val="000000"/>
                </a:solidFill>
                <a:uFill>
                  <a:solidFill>
                    <a:srgbClr val="FFFFFF"/>
                  </a:solidFill>
                </a:uFill>
                <a:latin typeface="Arial"/>
              </a:rPr>
              <a:t>Fai clic per modificare il formato del testo del titolo</a:t>
            </a:r>
          </a:p>
        </p:txBody>
      </p:sp>
      <p:sp>
        <p:nvSpPr>
          <p:cNvPr id="146"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it-IT" sz="32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8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24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20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13.xml"/><Relationship Id="rId5" Type="http://schemas.openxmlformats.org/officeDocument/2006/relationships/image" Target="../media/image58.jpeg"/><Relationship Id="rId4" Type="http://schemas.openxmlformats.org/officeDocument/2006/relationships/image" Target="../media/image57.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13.xml"/><Relationship Id="rId5" Type="http://schemas.openxmlformats.org/officeDocument/2006/relationships/image" Target="../media/image72.jpeg"/><Relationship Id="rId4" Type="http://schemas.openxmlformats.org/officeDocument/2006/relationships/image" Target="../media/image71.jpeg"/></Relationships>
</file>

<file path=ppt/slides/_rels/slide3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 Id="rId5" Type="http://schemas.openxmlformats.org/officeDocument/2006/relationships/image" Target="../media/image79.jpeg"/><Relationship Id="rId4" Type="http://schemas.openxmlformats.org/officeDocument/2006/relationships/image" Target="../media/image7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0.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CustomShape 1"/>
          <p:cNvSpPr/>
          <p:nvPr/>
        </p:nvSpPr>
        <p:spPr>
          <a:xfrm>
            <a:off x="685800" y="2130480"/>
            <a:ext cx="7769520" cy="1467000"/>
          </a:xfrm>
          <a:prstGeom prst="rect">
            <a:avLst/>
          </a:prstGeom>
          <a:solidFill>
            <a:srgbClr val="4F81BD"/>
          </a:solidFill>
          <a:ln w="25560">
            <a:solidFill>
              <a:srgbClr val="3A5F8B"/>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4400" b="0" strike="noStrike" spc="-1">
                <a:solidFill>
                  <a:srgbClr val="FFFFFF"/>
                </a:solidFill>
                <a:uFill>
                  <a:solidFill>
                    <a:srgbClr val="FFFFFF"/>
                  </a:solidFill>
                </a:uFill>
                <a:latin typeface="Calibri"/>
                <a:ea typeface="DejaVu Sans"/>
              </a:rPr>
              <a:t>I SIMBOLI</a:t>
            </a:r>
            <a:endParaRPr lang="it-IT" sz="1800" b="0" strike="noStrike" spc="-1">
              <a:solidFill>
                <a:srgbClr val="000000"/>
              </a:solidFill>
              <a:uFill>
                <a:solidFill>
                  <a:srgbClr val="FFFFFF"/>
                </a:solidFill>
              </a:uFill>
              <a:latin typeface="Arial"/>
            </a:endParaRPr>
          </a:p>
        </p:txBody>
      </p:sp>
      <p:sp>
        <p:nvSpPr>
          <p:cNvPr id="232" name="CustomShape 2"/>
          <p:cNvSpPr/>
          <p:nvPr/>
        </p:nvSpPr>
        <p:spPr>
          <a:xfrm>
            <a:off x="1371600" y="3886200"/>
            <a:ext cx="6397920" cy="1749600"/>
          </a:xfrm>
          <a:prstGeom prst="rect">
            <a:avLst/>
          </a:prstGeom>
          <a:gradFill>
            <a:gsLst>
              <a:gs pos="0">
                <a:srgbClr val="E3FBC2"/>
              </a:gs>
              <a:gs pos="100000">
                <a:srgbClr val="F4FFE6"/>
              </a:gs>
            </a:gsLst>
            <a:lin ang="16200000"/>
          </a:gradFill>
          <a:ln w="9360">
            <a:solidFill>
              <a:srgbClr val="98B855"/>
            </a:solidFill>
            <a:round/>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it-IT" sz="3200" b="0" strike="noStrike" spc="-1">
                <a:solidFill>
                  <a:srgbClr val="000000"/>
                </a:solidFill>
                <a:uFill>
                  <a:solidFill>
                    <a:srgbClr val="FFFFFF"/>
                  </a:solidFill>
                </a:uFill>
                <a:latin typeface="Calibri"/>
                <a:ea typeface="DejaVu Sans"/>
              </a:rPr>
              <a:t>PERCORSO ANTROPOLOGICO – LITURGICO SUI SIMBOLI LITURGICI</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CustomShape 1"/>
          <p:cNvSpPr/>
          <p:nvPr/>
        </p:nvSpPr>
        <p:spPr>
          <a:xfrm>
            <a:off x="4929120" y="857160"/>
            <a:ext cx="3981960" cy="5574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0" strike="noStrike" spc="-1">
                <a:solidFill>
                  <a:srgbClr val="000000"/>
                </a:solidFill>
                <a:uFill>
                  <a:solidFill>
                    <a:srgbClr val="FFFFFF"/>
                  </a:solidFill>
                </a:uFill>
                <a:latin typeface="Calibri"/>
                <a:ea typeface="DejaVu Sans"/>
              </a:rPr>
              <a:t>Io sono il tuo unico Dio.</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2 - Usa il nome di Dio in modo appropriato.</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5 - Rispetta la Vita.</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6 - Utilizza il tuo Corpo e la tua Sessualità in modo consapevole</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7 - Rispetta la proprietà altrui.</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8 - Quando pubblicamente richiesto, dì sempre il vero</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9 - Rispetta le relazioni affettive degli altri</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10 - Ama e sii felice di ciò che hai: è la chiave per avere sempre di più.</a:t>
            </a:r>
            <a:endParaRPr lang="it-IT" sz="1800" b="0" strike="noStrike" spc="-1">
              <a:solidFill>
                <a:srgbClr val="000000"/>
              </a:solidFill>
              <a:uFill>
                <a:solidFill>
                  <a:srgbClr val="FFFFFF"/>
                </a:solidFill>
              </a:uFill>
              <a:latin typeface="Arial"/>
            </a:endParaRPr>
          </a:p>
        </p:txBody>
      </p:sp>
      <p:sp>
        <p:nvSpPr>
          <p:cNvPr id="284" name="CustomShape 2"/>
          <p:cNvSpPr/>
          <p:nvPr/>
        </p:nvSpPr>
        <p:spPr>
          <a:xfrm>
            <a:off x="24480" y="0"/>
            <a:ext cx="3941280" cy="9410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800" b="0" strike="noStrike" spc="-1">
                <a:solidFill>
                  <a:srgbClr val="000000"/>
                </a:solidFill>
                <a:uFill>
                  <a:solidFill>
                    <a:srgbClr val="FFFFFF"/>
                  </a:solidFill>
                </a:uFill>
                <a:latin typeface="Calibri"/>
                <a:ea typeface="DejaVu Sans"/>
              </a:rPr>
              <a:t>CON MOSE’</a:t>
            </a:r>
            <a:endParaRPr lang="it-IT" sz="1800" b="0" strike="noStrike" spc="-1">
              <a:solidFill>
                <a:srgbClr val="000000"/>
              </a:solidFill>
              <a:uFill>
                <a:solidFill>
                  <a:srgbClr val="FFFFFF"/>
                </a:solidFill>
              </a:uFill>
              <a:latin typeface="Arial"/>
            </a:endParaRPr>
          </a:p>
          <a:p>
            <a:pPr>
              <a:lnSpc>
                <a:spcPct val="100000"/>
              </a:lnSpc>
            </a:pPr>
            <a:r>
              <a:rPr lang="it-IT" sz="2800" b="0" strike="noStrike" spc="-1">
                <a:solidFill>
                  <a:srgbClr val="000000"/>
                </a:solidFill>
                <a:uFill>
                  <a:solidFill>
                    <a:srgbClr val="FFFFFF"/>
                  </a:solidFill>
                </a:uFill>
                <a:latin typeface="Calibri"/>
                <a:ea typeface="DejaVu Sans"/>
              </a:rPr>
              <a:t>LE 10 PAROLE (ES 20,1-14)</a:t>
            </a:r>
            <a:endParaRPr lang="it-IT" sz="1800" b="0" strike="noStrike" spc="-1">
              <a:solidFill>
                <a:srgbClr val="000000"/>
              </a:solidFill>
              <a:uFill>
                <a:solidFill>
                  <a:srgbClr val="FFFFFF"/>
                </a:solidFill>
              </a:uFill>
              <a:latin typeface="Arial"/>
            </a:endParaRPr>
          </a:p>
        </p:txBody>
      </p:sp>
      <p:pic>
        <p:nvPicPr>
          <p:cNvPr id="285" name="Immagine 3"/>
          <p:cNvPicPr/>
          <p:nvPr/>
        </p:nvPicPr>
        <p:blipFill>
          <a:blip r:embed="rId2"/>
          <a:stretch/>
        </p:blipFill>
        <p:spPr>
          <a:xfrm>
            <a:off x="0" y="1000080"/>
            <a:ext cx="4569120" cy="5855040"/>
          </a:xfrm>
          <a:prstGeom prst="rect">
            <a:avLst/>
          </a:prstGeom>
          <a:ln>
            <a:noFill/>
          </a:ln>
        </p:spPr>
      </p:pic>
      <p:sp>
        <p:nvSpPr>
          <p:cNvPr id="286" name="CustomShape 3"/>
          <p:cNvSpPr/>
          <p:nvPr/>
        </p:nvSpPr>
        <p:spPr>
          <a:xfrm>
            <a:off x="4608000" y="432000"/>
            <a:ext cx="305892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VOLGIAMO AL POSITIVO...</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p:cNvSpPr/>
          <p:nvPr/>
        </p:nvSpPr>
        <p:spPr>
          <a:xfrm>
            <a:off x="230400" y="214200"/>
            <a:ext cx="3004200" cy="514440"/>
          </a:xfrm>
          <a:prstGeom prst="rect">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txBody>
          <a:bodyPr wrap="none" lIns="90000" tIns="45000" rIns="90000" bIns="45000"/>
          <a:lstStyle/>
          <a:p>
            <a:pPr>
              <a:lnSpc>
                <a:spcPct val="100000"/>
              </a:lnSpc>
            </a:pPr>
            <a:r>
              <a:rPr lang="it-IT" sz="2800" b="0" strike="noStrike" spc="-1">
                <a:solidFill>
                  <a:srgbClr val="000000"/>
                </a:solidFill>
                <a:uFill>
                  <a:solidFill>
                    <a:srgbClr val="FFFFFF"/>
                  </a:solidFill>
                </a:uFill>
                <a:latin typeface="Calibri"/>
                <a:ea typeface="DejaVu Sans"/>
              </a:rPr>
              <a:t>      3) LA LIBERAZIONE……</a:t>
            </a:r>
            <a:endParaRPr lang="it-IT" sz="1800" b="0" strike="noStrike" spc="-1">
              <a:solidFill>
                <a:srgbClr val="000000"/>
              </a:solidFill>
              <a:uFill>
                <a:solidFill>
                  <a:srgbClr val="FFFFFF"/>
                </a:solidFill>
              </a:uFill>
              <a:latin typeface="Arial"/>
            </a:endParaRPr>
          </a:p>
        </p:txBody>
      </p:sp>
      <p:sp>
        <p:nvSpPr>
          <p:cNvPr id="288" name="CustomShape 2"/>
          <p:cNvSpPr/>
          <p:nvPr/>
        </p:nvSpPr>
        <p:spPr>
          <a:xfrm>
            <a:off x="365040" y="1357200"/>
            <a:ext cx="1681200" cy="9108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LIBERO DA…</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 LIBERO COME…</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LIBERO PER….</a:t>
            </a:r>
            <a:endParaRPr lang="it-IT" sz="1800" b="0" strike="noStrike" spc="-1">
              <a:solidFill>
                <a:srgbClr val="000000"/>
              </a:solidFill>
              <a:uFill>
                <a:solidFill>
                  <a:srgbClr val="FFFFFF"/>
                </a:solidFill>
              </a:uFill>
              <a:latin typeface="Arial"/>
            </a:endParaRPr>
          </a:p>
        </p:txBody>
      </p:sp>
      <p:sp>
        <p:nvSpPr>
          <p:cNvPr id="289" name="CustomShape 3"/>
          <p:cNvSpPr/>
          <p:nvPr/>
        </p:nvSpPr>
        <p:spPr>
          <a:xfrm>
            <a:off x="311040" y="928800"/>
            <a:ext cx="517716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RIFLESSIONE SCRITTA SU FOGLIETTI DA CONDIVIDERE:</a:t>
            </a:r>
            <a:endParaRPr lang="it-IT" sz="1800" b="0" strike="noStrike" spc="-1">
              <a:solidFill>
                <a:srgbClr val="000000"/>
              </a:solidFill>
              <a:uFill>
                <a:solidFill>
                  <a:srgbClr val="FFFFFF"/>
                </a:solidFill>
              </a:uFill>
              <a:latin typeface="Arial"/>
            </a:endParaRPr>
          </a:p>
        </p:txBody>
      </p:sp>
      <p:sp>
        <p:nvSpPr>
          <p:cNvPr id="290" name="CustomShape 4"/>
          <p:cNvSpPr/>
          <p:nvPr/>
        </p:nvSpPr>
        <p:spPr>
          <a:xfrm>
            <a:off x="0" y="0"/>
            <a:ext cx="360" cy="360"/>
          </a:xfrm>
          <a:prstGeom prst="ellipse">
            <a:avLst/>
          </a:prstGeom>
          <a:noFill/>
          <a:ln>
            <a:noFill/>
          </a:ln>
        </p:spPr>
        <p:style>
          <a:lnRef idx="0">
            <a:schemeClr val="lt1"/>
          </a:lnRef>
          <a:fillRef idx="0">
            <a:schemeClr val="accent1">
              <a:alpha val="50000"/>
            </a:schemeClr>
          </a:fillRef>
          <a:effectRef idx="0">
            <a:scrgbClr r="0" g="0" b="0"/>
          </a:effectRef>
          <a:fontRef idx="minor"/>
        </p:style>
        <p:txBody>
          <a:bodyPr lIns="90000" tIns="45000" rIns="90000" bIns="45000"/>
          <a:lstStyle/>
          <a:p>
            <a:pPr marL="914400">
              <a:lnSpc>
                <a:spcPct val="100000"/>
              </a:lnSpc>
            </a:pPr>
            <a:r>
              <a:rPr lang="it-IT" sz="1600" b="0" strike="noStrike" spc="-1">
                <a:solidFill>
                  <a:srgbClr val="000000"/>
                </a:solidFill>
                <a:uFill>
                  <a:solidFill>
                    <a:srgbClr val="FFFFFF"/>
                  </a:solidFill>
                </a:uFill>
                <a:latin typeface="Calibri"/>
                <a:ea typeface="DejaVu Sans"/>
              </a:rPr>
              <a:t>GIOIA</a:t>
            </a:r>
            <a:endParaRPr lang="it-IT" sz="1800" b="0" strike="noStrike" spc="-1">
              <a:solidFill>
                <a:srgbClr val="000000"/>
              </a:solidFill>
              <a:uFill>
                <a:solidFill>
                  <a:srgbClr val="FFFFFF"/>
                </a:solidFill>
              </a:uFill>
              <a:latin typeface="Arial"/>
            </a:endParaRPr>
          </a:p>
        </p:txBody>
      </p:sp>
      <p:sp>
        <p:nvSpPr>
          <p:cNvPr id="291" name="CustomShape 5"/>
          <p:cNvSpPr/>
          <p:nvPr/>
        </p:nvSpPr>
        <p:spPr>
          <a:xfrm>
            <a:off x="8640000" y="-2160360"/>
            <a:ext cx="360" cy="360"/>
          </a:xfrm>
          <a:prstGeom prst="ellipse">
            <a:avLst/>
          </a:prstGeom>
          <a:noFill/>
          <a:ln>
            <a:noFill/>
          </a:ln>
        </p:spPr>
        <p:style>
          <a:lnRef idx="0">
            <a:schemeClr val="lt1"/>
          </a:lnRef>
          <a:fillRef idx="0">
            <a:schemeClr val="accent1">
              <a:alpha val="50000"/>
            </a:schemeClr>
          </a:fillRef>
          <a:effectRef idx="0">
            <a:scrgbClr r="0" g="0" b="0"/>
          </a:effectRef>
          <a:fontRef idx="minor"/>
        </p:style>
        <p:txBody>
          <a:bodyPr lIns="90000" tIns="45000" rIns="90000" bIns="45000"/>
          <a:lstStyle/>
          <a:p>
            <a:pPr marL="914400">
              <a:lnSpc>
                <a:spcPct val="100000"/>
              </a:lnSpc>
            </a:pPr>
            <a:r>
              <a:rPr lang="it-IT" sz="1600" b="0" strike="noStrike" spc="-1">
                <a:solidFill>
                  <a:srgbClr val="000000"/>
                </a:solidFill>
                <a:uFill>
                  <a:solidFill>
                    <a:srgbClr val="FFFFFF"/>
                  </a:solidFill>
                </a:uFill>
                <a:latin typeface="Calibri"/>
                <a:ea typeface="DejaVu Sans"/>
              </a:rPr>
              <a:t>SICUREZZA</a:t>
            </a:r>
            <a:endParaRPr lang="it-IT" sz="1800" b="0" strike="noStrike" spc="-1">
              <a:solidFill>
                <a:srgbClr val="000000"/>
              </a:solidFill>
              <a:uFill>
                <a:solidFill>
                  <a:srgbClr val="FFFFFF"/>
                </a:solidFill>
              </a:uFill>
              <a:latin typeface="Arial"/>
            </a:endParaRPr>
          </a:p>
        </p:txBody>
      </p:sp>
      <p:sp>
        <p:nvSpPr>
          <p:cNvPr id="292" name="CustomShape 6"/>
          <p:cNvSpPr/>
          <p:nvPr/>
        </p:nvSpPr>
        <p:spPr>
          <a:xfrm>
            <a:off x="8568000" y="-3429000"/>
            <a:ext cx="360" cy="360"/>
          </a:xfrm>
          <a:prstGeom prst="ellipse">
            <a:avLst/>
          </a:prstGeom>
          <a:noFill/>
          <a:ln>
            <a:noFill/>
          </a:ln>
        </p:spPr>
        <p:style>
          <a:lnRef idx="0">
            <a:schemeClr val="lt1"/>
          </a:lnRef>
          <a:fillRef idx="0">
            <a:schemeClr val="accent1">
              <a:alpha val="50000"/>
            </a:schemeClr>
          </a:fillRef>
          <a:effectRef idx="0">
            <a:scrgbClr r="0" g="0" b="0"/>
          </a:effectRef>
          <a:fontRef idx="minor"/>
        </p:style>
        <p:txBody>
          <a:bodyPr lIns="90000" tIns="45000" rIns="90000" bIns="45000"/>
          <a:lstStyle/>
          <a:p>
            <a:pPr marL="914400">
              <a:lnSpc>
                <a:spcPct val="100000"/>
              </a:lnSpc>
            </a:pPr>
            <a:r>
              <a:rPr lang="it-IT" sz="1600" b="0" strike="noStrike" spc="-1">
                <a:solidFill>
                  <a:srgbClr val="000000"/>
                </a:solidFill>
                <a:uFill>
                  <a:solidFill>
                    <a:srgbClr val="FFFFFF"/>
                  </a:solidFill>
                </a:uFill>
                <a:latin typeface="Calibri"/>
                <a:ea typeface="DejaVu Sans"/>
              </a:rPr>
              <a:t>RESPONSABILIT</a:t>
            </a:r>
            <a:endParaRPr lang="it-IT" sz="1800" b="0" strike="noStrike" spc="-1">
              <a:solidFill>
                <a:srgbClr val="000000"/>
              </a:solidFill>
              <a:uFill>
                <a:solidFill>
                  <a:srgbClr val="FFFFFF"/>
                </a:solidFill>
              </a:uFill>
              <a:latin typeface="Arial"/>
            </a:endParaRPr>
          </a:p>
        </p:txBody>
      </p:sp>
      <p:sp>
        <p:nvSpPr>
          <p:cNvPr id="293" name="CustomShape 7"/>
          <p:cNvSpPr/>
          <p:nvPr/>
        </p:nvSpPr>
        <p:spPr>
          <a:xfrm>
            <a:off x="864000" y="359640"/>
            <a:ext cx="360" cy="360"/>
          </a:xfrm>
          <a:prstGeom prst="ellipse">
            <a:avLst/>
          </a:prstGeom>
          <a:noFill/>
          <a:ln>
            <a:noFill/>
          </a:ln>
        </p:spPr>
        <p:style>
          <a:lnRef idx="0">
            <a:schemeClr val="lt1"/>
          </a:lnRef>
          <a:fillRef idx="0">
            <a:schemeClr val="accent1">
              <a:alpha val="50000"/>
            </a:schemeClr>
          </a:fillRef>
          <a:effectRef idx="0">
            <a:scrgbClr r="0" g="0" b="0"/>
          </a:effectRef>
          <a:fontRef idx="minor"/>
        </p:style>
        <p:txBody>
          <a:bodyPr lIns="90000" tIns="45000" rIns="90000" bIns="45000"/>
          <a:lstStyle/>
          <a:p>
            <a:pPr marL="914400">
              <a:lnSpc>
                <a:spcPct val="100000"/>
              </a:lnSpc>
            </a:pPr>
            <a:r>
              <a:rPr lang="it-IT" sz="1800" b="0" strike="noStrike" spc="-1">
                <a:solidFill>
                  <a:srgbClr val="000000"/>
                </a:solidFill>
                <a:uFill>
                  <a:solidFill>
                    <a:srgbClr val="FFFFFF"/>
                  </a:solidFill>
                </a:uFill>
                <a:latin typeface="Calibri"/>
                <a:ea typeface="DejaVu Sans"/>
              </a:rPr>
              <a:t>…</a:t>
            </a:r>
            <a:endParaRPr lang="it-IT" sz="1800" b="0" strike="noStrike" spc="-1">
              <a:solidFill>
                <a:srgbClr val="000000"/>
              </a:solidFill>
              <a:uFill>
                <a:solidFill>
                  <a:srgbClr val="FFFFFF"/>
                </a:solidFill>
              </a:uFill>
              <a:latin typeface="Arial"/>
            </a:endParaRPr>
          </a:p>
        </p:txBody>
      </p:sp>
      <p:pic>
        <p:nvPicPr>
          <p:cNvPr id="294" name="Immagine 10"/>
          <p:cNvPicPr/>
          <p:nvPr/>
        </p:nvPicPr>
        <p:blipFill>
          <a:blip r:embed="rId2"/>
          <a:stretch/>
        </p:blipFill>
        <p:spPr>
          <a:xfrm>
            <a:off x="144000" y="3240000"/>
            <a:ext cx="2568960" cy="1778400"/>
          </a:xfrm>
          <a:prstGeom prst="rect">
            <a:avLst/>
          </a:prstGeom>
          <a:ln>
            <a:noFill/>
          </a:ln>
        </p:spPr>
      </p:pic>
      <p:sp>
        <p:nvSpPr>
          <p:cNvPr id="295" name="CustomShape 8"/>
          <p:cNvSpPr/>
          <p:nvPr/>
        </p:nvSpPr>
        <p:spPr>
          <a:xfrm>
            <a:off x="3091680" y="2857320"/>
            <a:ext cx="3657960" cy="636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RICERCA A GRUPPI: LE FORME</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DI SCHIAVITU’ PRESENTI NEL MONDO</a:t>
            </a:r>
            <a:endParaRPr lang="it-IT" sz="1800" b="0" strike="noStrike" spc="-1">
              <a:solidFill>
                <a:srgbClr val="000000"/>
              </a:solidFill>
              <a:uFill>
                <a:solidFill>
                  <a:srgbClr val="FFFFFF"/>
                </a:solidFill>
              </a:uFill>
              <a:latin typeface="Arial"/>
            </a:endParaRPr>
          </a:p>
        </p:txBody>
      </p:sp>
      <p:pic>
        <p:nvPicPr>
          <p:cNvPr id="296" name="Immagine 12"/>
          <p:cNvPicPr/>
          <p:nvPr/>
        </p:nvPicPr>
        <p:blipFill>
          <a:blip r:embed="rId3"/>
          <a:stretch/>
        </p:blipFill>
        <p:spPr>
          <a:xfrm>
            <a:off x="6572160" y="4500720"/>
            <a:ext cx="2140200" cy="2140200"/>
          </a:xfrm>
          <a:prstGeom prst="rect">
            <a:avLst/>
          </a:prstGeom>
          <a:ln>
            <a:noFill/>
          </a:ln>
        </p:spPr>
      </p:pic>
      <p:sp>
        <p:nvSpPr>
          <p:cNvPr id="297" name="CustomShape 9"/>
          <p:cNvSpPr/>
          <p:nvPr/>
        </p:nvSpPr>
        <p:spPr>
          <a:xfrm>
            <a:off x="1019160" y="5143680"/>
            <a:ext cx="398556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LA POVERTA’ CREA FORME DI SCHIAVITU’:</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RICERCA SULLE DIVERSE FORME DI POVERTA’ </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NEL MONDO DI OGGI….</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8" name="Immagine 1"/>
          <p:cNvPicPr/>
          <p:nvPr/>
        </p:nvPicPr>
        <p:blipFill>
          <a:blip r:embed="rId2"/>
          <a:stretch/>
        </p:blipFill>
        <p:spPr>
          <a:xfrm>
            <a:off x="214200" y="1785960"/>
            <a:ext cx="4569120" cy="4212000"/>
          </a:xfrm>
          <a:prstGeom prst="rect">
            <a:avLst/>
          </a:prstGeom>
          <a:ln>
            <a:noFill/>
          </a:ln>
        </p:spPr>
      </p:pic>
      <p:sp>
        <p:nvSpPr>
          <p:cNvPr id="299" name="CustomShape 1"/>
          <p:cNvSpPr/>
          <p:nvPr/>
        </p:nvSpPr>
        <p:spPr>
          <a:xfrm>
            <a:off x="428760" y="428760"/>
            <a:ext cx="8712360" cy="91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ES 14: ANALISI DEL TESTO</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a:t>
            </a:r>
            <a:r>
              <a:rPr lang="it-IT" sz="1800" b="0" i="1" strike="noStrike" spc="-1">
                <a:solidFill>
                  <a:srgbClr val="000000"/>
                </a:solidFill>
                <a:uFill>
                  <a:solidFill>
                    <a:srgbClr val="FFFFFF"/>
                  </a:solidFill>
                </a:uFill>
                <a:latin typeface="Calibri"/>
                <a:ea typeface="DejaVu Sans"/>
              </a:rPr>
              <a:t>NON ABBIATE PAURA! SIATE FORTI E VEDRETE LA SALVEZZA DEL SIGNORE IL QUALE OGGI AGIRA’ PER VOI…IL SIGNORE COMBATTERA’ PER VOI E VOI STARETE TRANQUILLI”</a:t>
            </a:r>
            <a:endParaRPr lang="it-IT" sz="1800" b="0" strike="noStrike" spc="-1">
              <a:solidFill>
                <a:srgbClr val="000000"/>
              </a:solidFill>
              <a:uFill>
                <a:solidFill>
                  <a:srgbClr val="FFFFFF"/>
                </a:solidFill>
              </a:uFill>
              <a:latin typeface="Arial"/>
            </a:endParaRPr>
          </a:p>
        </p:txBody>
      </p:sp>
      <p:sp>
        <p:nvSpPr>
          <p:cNvPr id="300" name="CustomShape 2"/>
          <p:cNvSpPr/>
          <p:nvPr/>
        </p:nvSpPr>
        <p:spPr>
          <a:xfrm>
            <a:off x="4879080" y="2428920"/>
            <a:ext cx="4142520" cy="6364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PROPOSTA DI VISIONE DEL FILM “EXODUS”:</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Arial"/>
                <a:ea typeface="DejaVu Sans"/>
              </a:rPr>
              <a:t>FAR EMERGERE L’IDEA DI</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Arial"/>
                <a:ea typeface="DejaVu Sans"/>
              </a:rPr>
              <a:t> UN DIO LIBERATORE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CustomShape 1"/>
          <p:cNvSpPr/>
          <p:nvPr/>
        </p:nvSpPr>
        <p:spPr>
          <a:xfrm>
            <a:off x="513360" y="357120"/>
            <a:ext cx="2531520" cy="5144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800" b="0" strike="noStrike" spc="-1">
                <a:solidFill>
                  <a:srgbClr val="000000"/>
                </a:solidFill>
                <a:uFill>
                  <a:solidFill>
                    <a:srgbClr val="FFFFFF"/>
                  </a:solidFill>
                </a:uFill>
                <a:latin typeface="Calibri"/>
                <a:ea typeface="DejaVu Sans"/>
              </a:rPr>
              <a:t>4) RICOSTRUZIONE….</a:t>
            </a:r>
            <a:endParaRPr lang="it-IT" sz="1800" b="0" strike="noStrike" spc="-1">
              <a:solidFill>
                <a:srgbClr val="000000"/>
              </a:solidFill>
              <a:uFill>
                <a:solidFill>
                  <a:srgbClr val="FFFFFF"/>
                </a:solidFill>
              </a:uFill>
              <a:latin typeface="Arial"/>
            </a:endParaRPr>
          </a:p>
        </p:txBody>
      </p:sp>
      <p:pic>
        <p:nvPicPr>
          <p:cNvPr id="302" name="Immagine 301"/>
          <p:cNvPicPr/>
          <p:nvPr/>
        </p:nvPicPr>
        <p:blipFill>
          <a:blip r:embed="rId2"/>
          <a:stretch/>
        </p:blipFill>
        <p:spPr>
          <a:xfrm>
            <a:off x="74160" y="1037880"/>
            <a:ext cx="3523680" cy="2271960"/>
          </a:xfrm>
          <a:prstGeom prst="rect">
            <a:avLst/>
          </a:prstGeom>
          <a:ln>
            <a:noFill/>
          </a:ln>
        </p:spPr>
      </p:pic>
      <p:pic>
        <p:nvPicPr>
          <p:cNvPr id="303" name="Immagine 302"/>
          <p:cNvPicPr/>
          <p:nvPr/>
        </p:nvPicPr>
        <p:blipFill>
          <a:blip r:embed="rId3"/>
          <a:stretch/>
        </p:blipFill>
        <p:spPr>
          <a:xfrm>
            <a:off x="4032000" y="288000"/>
            <a:ext cx="4473720" cy="2884680"/>
          </a:xfrm>
          <a:prstGeom prst="rect">
            <a:avLst/>
          </a:prstGeom>
          <a:ln>
            <a:noFill/>
          </a:ln>
        </p:spPr>
      </p:pic>
      <p:sp>
        <p:nvSpPr>
          <p:cNvPr id="304" name="CustomShape 2"/>
          <p:cNvSpPr/>
          <p:nvPr/>
        </p:nvSpPr>
        <p:spPr>
          <a:xfrm>
            <a:off x="360000" y="3744000"/>
            <a:ext cx="6809760" cy="162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 DI UN EDIFICIO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DI UNA RELAZIONE AFFETTIVA</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DI UNA PERSONALITA’ PSICOLOGICA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DI UN PERCORSO DI VITA </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RIFLESSIONE GUIDATA: “LE DIFFICOLTA’ DI RICOSTRUIRE...”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CustomShape 1"/>
          <p:cNvSpPr/>
          <p:nvPr/>
        </p:nvSpPr>
        <p:spPr>
          <a:xfrm>
            <a:off x="288000" y="288000"/>
            <a:ext cx="7314120" cy="111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LA RICOSTRUZIONE DEL POPOLO DI ISRAELE DOPO IL DRAMMA</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DELL’ESILIO A BABILONIA</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p:txBody>
      </p:sp>
      <p:pic>
        <p:nvPicPr>
          <p:cNvPr id="306" name="Immagine 305"/>
          <p:cNvPicPr/>
          <p:nvPr/>
        </p:nvPicPr>
        <p:blipFill>
          <a:blip r:embed="rId2"/>
          <a:stretch/>
        </p:blipFill>
        <p:spPr>
          <a:xfrm>
            <a:off x="360000" y="933840"/>
            <a:ext cx="7018560" cy="494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Immagine 306"/>
          <p:cNvPicPr/>
          <p:nvPr/>
        </p:nvPicPr>
        <p:blipFill>
          <a:blip r:embed="rId2"/>
          <a:stretch/>
        </p:blipFill>
        <p:spPr>
          <a:xfrm>
            <a:off x="256320" y="144000"/>
            <a:ext cx="4781880" cy="3585600"/>
          </a:xfrm>
          <a:prstGeom prst="rect">
            <a:avLst/>
          </a:prstGeom>
          <a:ln>
            <a:noFill/>
          </a:ln>
        </p:spPr>
      </p:pic>
      <p:sp>
        <p:nvSpPr>
          <p:cNvPr id="308" name="CustomShape 1"/>
          <p:cNvSpPr/>
          <p:nvPr/>
        </p:nvSpPr>
        <p:spPr>
          <a:xfrm>
            <a:off x="5108040" y="305640"/>
            <a:ext cx="4097160" cy="213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600" b="0" i="1" strike="noStrike" spc="-1" dirty="0">
                <a:solidFill>
                  <a:srgbClr val="000000"/>
                </a:solidFill>
                <a:uFill>
                  <a:solidFill>
                    <a:srgbClr val="FFFFFF"/>
                  </a:solidFill>
                </a:uFill>
                <a:latin typeface="Arial"/>
                <a:ea typeface="DejaVu Sans"/>
              </a:rPr>
              <a:t>“Il re di </a:t>
            </a:r>
            <a:r>
              <a:rPr lang="it-IT" sz="1600" b="0" i="1" strike="noStrike" spc="-1" dirty="0" err="1">
                <a:solidFill>
                  <a:srgbClr val="000000"/>
                </a:solidFill>
                <a:uFill>
                  <a:solidFill>
                    <a:srgbClr val="FFFFFF"/>
                  </a:solidFill>
                </a:uFill>
                <a:latin typeface="Arial"/>
                <a:ea typeface="DejaVu Sans"/>
              </a:rPr>
              <a:t>Assiria</a:t>
            </a:r>
            <a:r>
              <a:rPr lang="it-IT" sz="1600" b="0" i="1" strike="noStrike" spc="-1" dirty="0">
                <a:solidFill>
                  <a:srgbClr val="000000"/>
                </a:solidFill>
                <a:uFill>
                  <a:solidFill>
                    <a:srgbClr val="FFFFFF"/>
                  </a:solidFill>
                </a:uFill>
                <a:latin typeface="Arial"/>
                <a:ea typeface="DejaVu Sans"/>
              </a:rPr>
              <a:t> invase tutta la terra,</a:t>
            </a:r>
            <a:endParaRPr lang="it-IT" sz="1600" b="0" strike="noStrike" spc="-1" dirty="0">
              <a:solidFill>
                <a:srgbClr val="000000"/>
              </a:solidFill>
              <a:uFill>
                <a:solidFill>
                  <a:srgbClr val="FFFFFF"/>
                </a:solidFill>
              </a:uFill>
              <a:latin typeface="Arial"/>
            </a:endParaRPr>
          </a:p>
          <a:p>
            <a:r>
              <a:rPr lang="it-IT" sz="1600" b="0" i="1" strike="noStrike" spc="-1" dirty="0">
                <a:solidFill>
                  <a:srgbClr val="000000"/>
                </a:solidFill>
                <a:uFill>
                  <a:solidFill>
                    <a:srgbClr val="FFFFFF"/>
                  </a:solidFill>
                </a:uFill>
                <a:latin typeface="Arial"/>
                <a:ea typeface="DejaVu Sans"/>
              </a:rPr>
              <a:t>Salì a </a:t>
            </a:r>
            <a:r>
              <a:rPr lang="it-IT" sz="1600" b="0" i="1" strike="noStrike" spc="-1" dirty="0" err="1">
                <a:solidFill>
                  <a:srgbClr val="000000"/>
                </a:solidFill>
                <a:uFill>
                  <a:solidFill>
                    <a:srgbClr val="FFFFFF"/>
                  </a:solidFill>
                </a:uFill>
                <a:latin typeface="Arial"/>
                <a:ea typeface="DejaVu Sans"/>
              </a:rPr>
              <a:t>Samaria</a:t>
            </a:r>
            <a:r>
              <a:rPr lang="it-IT" sz="1600" b="0" i="1" strike="noStrike" spc="-1" dirty="0">
                <a:solidFill>
                  <a:srgbClr val="000000"/>
                </a:solidFill>
                <a:uFill>
                  <a:solidFill>
                    <a:srgbClr val="FFFFFF"/>
                  </a:solidFill>
                </a:uFill>
                <a:latin typeface="Arial"/>
                <a:ea typeface="DejaVu Sans"/>
              </a:rPr>
              <a:t> e l’assediò per tre anni.</a:t>
            </a:r>
            <a:endParaRPr lang="it-IT" sz="1600" b="0" strike="noStrike" spc="-1" dirty="0">
              <a:solidFill>
                <a:srgbClr val="000000"/>
              </a:solidFill>
              <a:uFill>
                <a:solidFill>
                  <a:srgbClr val="FFFFFF"/>
                </a:solidFill>
              </a:uFill>
              <a:latin typeface="Arial"/>
            </a:endParaRPr>
          </a:p>
          <a:p>
            <a:r>
              <a:rPr lang="it-IT" sz="1600" b="0" i="1" strike="noStrike" spc="-1" dirty="0">
                <a:solidFill>
                  <a:srgbClr val="000000"/>
                </a:solidFill>
                <a:uFill>
                  <a:solidFill>
                    <a:srgbClr val="FFFFFF"/>
                  </a:solidFill>
                </a:uFill>
                <a:latin typeface="Arial"/>
                <a:ea typeface="DejaVu Sans"/>
              </a:rPr>
              <a:t>Nell’anno nono di </a:t>
            </a:r>
            <a:r>
              <a:rPr lang="it-IT" sz="1600" b="0" i="1" strike="noStrike" spc="-1" dirty="0" err="1">
                <a:solidFill>
                  <a:srgbClr val="000000"/>
                </a:solidFill>
                <a:uFill>
                  <a:solidFill>
                    <a:srgbClr val="FFFFFF"/>
                  </a:solidFill>
                </a:uFill>
                <a:latin typeface="Arial"/>
                <a:ea typeface="DejaVu Sans"/>
              </a:rPr>
              <a:t>Osea</a:t>
            </a:r>
            <a:r>
              <a:rPr lang="it-IT" sz="1600" b="0" i="1" strike="noStrike" spc="-1" dirty="0">
                <a:solidFill>
                  <a:srgbClr val="000000"/>
                </a:solidFill>
                <a:uFill>
                  <a:solidFill>
                    <a:srgbClr val="FFFFFF"/>
                  </a:solidFill>
                </a:uFill>
                <a:latin typeface="Arial"/>
                <a:ea typeface="DejaVu Sans"/>
              </a:rPr>
              <a:t> il re di </a:t>
            </a:r>
            <a:r>
              <a:rPr lang="it-IT" sz="1600" b="0" i="1" strike="noStrike" spc="-1" dirty="0" err="1">
                <a:solidFill>
                  <a:srgbClr val="000000"/>
                </a:solidFill>
                <a:uFill>
                  <a:solidFill>
                    <a:srgbClr val="FFFFFF"/>
                  </a:solidFill>
                </a:uFill>
                <a:latin typeface="Arial"/>
                <a:ea typeface="DejaVu Sans"/>
              </a:rPr>
              <a:t>Assiria</a:t>
            </a:r>
            <a:endParaRPr lang="it-IT" sz="1600" b="0" strike="noStrike" spc="-1" dirty="0">
              <a:solidFill>
                <a:srgbClr val="000000"/>
              </a:solidFill>
              <a:uFill>
                <a:solidFill>
                  <a:srgbClr val="FFFFFF"/>
                </a:solidFill>
              </a:uFill>
              <a:latin typeface="Arial"/>
            </a:endParaRPr>
          </a:p>
          <a:p>
            <a:r>
              <a:rPr lang="it-IT" sz="1600" b="0" i="1" strike="noStrike" spc="-1" dirty="0">
                <a:solidFill>
                  <a:srgbClr val="000000"/>
                </a:solidFill>
                <a:uFill>
                  <a:solidFill>
                    <a:srgbClr val="FFFFFF"/>
                  </a:solidFill>
                </a:uFill>
                <a:latin typeface="Arial"/>
                <a:ea typeface="DejaVu Sans"/>
              </a:rPr>
              <a:t>Occupò </a:t>
            </a:r>
            <a:r>
              <a:rPr lang="it-IT" sz="1600" b="0" i="1" strike="noStrike" spc="-1" dirty="0" err="1">
                <a:solidFill>
                  <a:srgbClr val="000000"/>
                </a:solidFill>
                <a:uFill>
                  <a:solidFill>
                    <a:srgbClr val="FFFFFF"/>
                  </a:solidFill>
                </a:uFill>
                <a:latin typeface="Arial"/>
                <a:ea typeface="DejaVu Sans"/>
              </a:rPr>
              <a:t>Samaria</a:t>
            </a:r>
            <a:r>
              <a:rPr lang="it-IT" sz="1600" b="0" i="1" strike="noStrike" spc="-1" dirty="0">
                <a:solidFill>
                  <a:srgbClr val="000000"/>
                </a:solidFill>
                <a:uFill>
                  <a:solidFill>
                    <a:srgbClr val="FFFFFF"/>
                  </a:solidFill>
                </a:uFill>
                <a:latin typeface="Arial"/>
                <a:ea typeface="DejaVu Sans"/>
              </a:rPr>
              <a:t>, deportò gli Israeliti in</a:t>
            </a:r>
            <a:endParaRPr lang="it-IT" sz="1600" b="0" strike="noStrike" spc="-1" dirty="0">
              <a:solidFill>
                <a:srgbClr val="000000"/>
              </a:solidFill>
              <a:uFill>
                <a:solidFill>
                  <a:srgbClr val="FFFFFF"/>
                </a:solidFill>
              </a:uFill>
              <a:latin typeface="Arial"/>
            </a:endParaRPr>
          </a:p>
          <a:p>
            <a:r>
              <a:rPr lang="it-IT" sz="1600" b="0" i="1" strike="noStrike" spc="-1" dirty="0" err="1">
                <a:solidFill>
                  <a:srgbClr val="000000"/>
                </a:solidFill>
                <a:uFill>
                  <a:solidFill>
                    <a:srgbClr val="FFFFFF"/>
                  </a:solidFill>
                </a:uFill>
                <a:latin typeface="Arial"/>
                <a:ea typeface="DejaVu Sans"/>
              </a:rPr>
              <a:t>Assiria</a:t>
            </a:r>
            <a:r>
              <a:rPr lang="it-IT" sz="1600" b="0" i="1" strike="noStrike" spc="-1" dirty="0">
                <a:solidFill>
                  <a:srgbClr val="000000"/>
                </a:solidFill>
                <a:uFill>
                  <a:solidFill>
                    <a:srgbClr val="FFFFFF"/>
                  </a:solidFill>
                </a:uFill>
                <a:latin typeface="Arial"/>
                <a:ea typeface="DejaVu Sans"/>
              </a:rPr>
              <a:t> e li stabilì a </a:t>
            </a:r>
            <a:r>
              <a:rPr lang="it-IT" sz="1600" b="0" i="1" strike="noStrike" spc="-1" dirty="0" err="1">
                <a:solidFill>
                  <a:srgbClr val="000000"/>
                </a:solidFill>
                <a:uFill>
                  <a:solidFill>
                    <a:srgbClr val="FFFFFF"/>
                  </a:solidFill>
                </a:uFill>
                <a:latin typeface="Arial"/>
                <a:ea typeface="DejaVu Sans"/>
              </a:rPr>
              <a:t>Calach</a:t>
            </a:r>
            <a:r>
              <a:rPr lang="it-IT" sz="1600" b="0" i="1" strike="noStrike" spc="-1" dirty="0">
                <a:solidFill>
                  <a:srgbClr val="000000"/>
                </a:solidFill>
                <a:uFill>
                  <a:solidFill>
                    <a:srgbClr val="FFFFFF"/>
                  </a:solidFill>
                </a:uFill>
                <a:latin typeface="Arial"/>
                <a:ea typeface="DejaVu Sans"/>
              </a:rPr>
              <a:t> e presso </a:t>
            </a:r>
            <a:endParaRPr lang="it-IT" sz="1600" b="0" strike="noStrike" spc="-1" dirty="0">
              <a:solidFill>
                <a:srgbClr val="000000"/>
              </a:solidFill>
              <a:uFill>
                <a:solidFill>
                  <a:srgbClr val="FFFFFF"/>
                </a:solidFill>
              </a:uFill>
              <a:latin typeface="Arial"/>
            </a:endParaRPr>
          </a:p>
          <a:p>
            <a:r>
              <a:rPr lang="it-IT" sz="1600" b="0" i="1" strike="noStrike" spc="-1" dirty="0">
                <a:solidFill>
                  <a:srgbClr val="000000"/>
                </a:solidFill>
                <a:uFill>
                  <a:solidFill>
                    <a:srgbClr val="FFFFFF"/>
                  </a:solidFill>
                </a:uFill>
                <a:latin typeface="Arial"/>
                <a:ea typeface="DejaVu Sans"/>
              </a:rPr>
              <a:t>il </a:t>
            </a:r>
            <a:r>
              <a:rPr lang="it-IT" sz="1600" b="0" i="1" strike="noStrike" spc="-1" dirty="0" err="1">
                <a:solidFill>
                  <a:srgbClr val="000000"/>
                </a:solidFill>
                <a:uFill>
                  <a:solidFill>
                    <a:srgbClr val="FFFFFF"/>
                  </a:solidFill>
                </a:uFill>
                <a:latin typeface="Arial"/>
                <a:ea typeface="DejaVu Sans"/>
              </a:rPr>
              <a:t>Cabor</a:t>
            </a:r>
            <a:r>
              <a:rPr lang="it-IT" sz="1600" b="0" i="1" strike="noStrike" spc="-1" dirty="0">
                <a:solidFill>
                  <a:srgbClr val="000000"/>
                </a:solidFill>
                <a:uFill>
                  <a:solidFill>
                    <a:srgbClr val="FFFFFF"/>
                  </a:solidFill>
                </a:uFill>
                <a:latin typeface="Arial"/>
                <a:ea typeface="DejaVu Sans"/>
              </a:rPr>
              <a:t>, fiume di </a:t>
            </a:r>
            <a:r>
              <a:rPr lang="it-IT" sz="1600" b="0" i="1" strike="noStrike" spc="-1" dirty="0" err="1">
                <a:solidFill>
                  <a:srgbClr val="000000"/>
                </a:solidFill>
                <a:uFill>
                  <a:solidFill>
                    <a:srgbClr val="FFFFFF"/>
                  </a:solidFill>
                </a:uFill>
                <a:latin typeface="Arial"/>
                <a:ea typeface="DejaVu Sans"/>
              </a:rPr>
              <a:t>Gozan</a:t>
            </a:r>
            <a:r>
              <a:rPr lang="it-IT" sz="1600" b="0" i="1" strike="noStrike" spc="-1" dirty="0">
                <a:solidFill>
                  <a:srgbClr val="000000"/>
                </a:solidFill>
                <a:uFill>
                  <a:solidFill>
                    <a:srgbClr val="FFFFFF"/>
                  </a:solidFill>
                </a:uFill>
                <a:latin typeface="Arial"/>
                <a:ea typeface="DejaVu Sans"/>
              </a:rPr>
              <a:t>, e nelle città</a:t>
            </a:r>
            <a:endParaRPr lang="it-IT" sz="1600" b="0" strike="noStrike" spc="-1" dirty="0">
              <a:solidFill>
                <a:srgbClr val="000000"/>
              </a:solidFill>
              <a:uFill>
                <a:solidFill>
                  <a:srgbClr val="FFFFFF"/>
                </a:solidFill>
              </a:uFill>
              <a:latin typeface="Arial"/>
            </a:endParaRPr>
          </a:p>
          <a:p>
            <a:r>
              <a:rPr lang="it-IT" sz="1600" b="0" i="1" strike="noStrike" spc="-1" dirty="0">
                <a:solidFill>
                  <a:srgbClr val="000000"/>
                </a:solidFill>
                <a:uFill>
                  <a:solidFill>
                    <a:srgbClr val="FFFFFF"/>
                  </a:solidFill>
                </a:uFill>
                <a:latin typeface="Arial"/>
                <a:ea typeface="DejaVu Sans"/>
              </a:rPr>
              <a:t>Della Media” </a:t>
            </a:r>
            <a:endParaRPr lang="it-IT" sz="16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(2Re 17,5-6)</a:t>
            </a:r>
            <a:endParaRPr lang="it-IT" sz="1800" b="0" strike="noStrike" spc="-1" dirty="0">
              <a:solidFill>
                <a:srgbClr val="000000"/>
              </a:solidFill>
              <a:uFill>
                <a:solidFill>
                  <a:srgbClr val="FFFFFF"/>
                </a:solidFill>
              </a:uFill>
              <a:latin typeface="Arial"/>
            </a:endParaRPr>
          </a:p>
        </p:txBody>
      </p:sp>
      <p:sp>
        <p:nvSpPr>
          <p:cNvPr id="309" name="CustomShape 2"/>
          <p:cNvSpPr/>
          <p:nvPr/>
        </p:nvSpPr>
        <p:spPr>
          <a:xfrm>
            <a:off x="5256000" y="2592000"/>
            <a:ext cx="3955320" cy="213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i="1" strike="noStrike" spc="-1" dirty="0">
                <a:solidFill>
                  <a:srgbClr val="000000"/>
                </a:solidFill>
                <a:uFill>
                  <a:solidFill>
                    <a:srgbClr val="FFFFFF"/>
                  </a:solidFill>
                </a:uFill>
                <a:latin typeface="Arial"/>
                <a:ea typeface="DejaVu Sans"/>
              </a:rPr>
              <a:t>Il re di Babilonia asportò tutti i tesori </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Del tempio del Signore e i tesori della</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 Reggia; fece a pezzi tutti gli oggetti</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d’oro che Salomone, re d’Israele,</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Aveva fatto nel tempio del Signore.</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Deportò tutta </a:t>
            </a:r>
            <a:r>
              <a:rPr lang="it-IT" sz="1800" b="0" i="1" strike="noStrike" spc="-1" dirty="0" err="1">
                <a:solidFill>
                  <a:srgbClr val="000000"/>
                </a:solidFill>
                <a:uFill>
                  <a:solidFill>
                    <a:srgbClr val="FFFFFF"/>
                  </a:solidFill>
                </a:uFill>
                <a:latin typeface="Arial"/>
                <a:ea typeface="DejaVu Sans"/>
              </a:rPr>
              <a:t>Gerusalemme….non</a:t>
            </a:r>
            <a:r>
              <a:rPr lang="it-IT" sz="1800" b="0" i="1" strike="noStrike" spc="-1" dirty="0">
                <a:solidFill>
                  <a:srgbClr val="000000"/>
                </a:solidFill>
                <a:uFill>
                  <a:solidFill>
                    <a:srgbClr val="FFFFFF"/>
                  </a:solidFill>
                </a:uFill>
                <a:latin typeface="Arial"/>
                <a:ea typeface="DejaVu Sans"/>
              </a:rPr>
              <a:t> </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Rimase che la gente della terra”</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(2Re 24,13-14)</a:t>
            </a:r>
            <a:endParaRPr lang="it-IT" sz="1800" b="0" strike="noStrike" spc="-1" dirty="0">
              <a:solidFill>
                <a:srgbClr val="000000"/>
              </a:solidFill>
              <a:uFill>
                <a:solidFill>
                  <a:srgbClr val="FFFFFF"/>
                </a:solidFill>
              </a:uFill>
              <a:latin typeface="Arial"/>
            </a:endParaRPr>
          </a:p>
        </p:txBody>
      </p:sp>
      <p:sp>
        <p:nvSpPr>
          <p:cNvPr id="310" name="CustomShape 3"/>
          <p:cNvSpPr/>
          <p:nvPr/>
        </p:nvSpPr>
        <p:spPr>
          <a:xfrm>
            <a:off x="0" y="4572008"/>
            <a:ext cx="8867160" cy="213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600" b="0" strike="noStrike" spc="-1" dirty="0">
                <a:solidFill>
                  <a:srgbClr val="000000"/>
                </a:solidFill>
                <a:uFill>
                  <a:solidFill>
                    <a:srgbClr val="FFFFFF"/>
                  </a:solidFill>
                </a:uFill>
                <a:latin typeface="Arial"/>
                <a:ea typeface="DejaVu Sans"/>
              </a:rPr>
              <a:t>ALL’INTERNO </a:t>
            </a:r>
            <a:r>
              <a:rPr lang="it-IT" sz="1600" b="0" strike="noStrike" spc="-1" dirty="0" err="1">
                <a:solidFill>
                  <a:srgbClr val="000000"/>
                </a:solidFill>
                <a:uFill>
                  <a:solidFill>
                    <a:srgbClr val="FFFFFF"/>
                  </a:solidFill>
                </a:uFill>
                <a:latin typeface="Arial"/>
                <a:ea typeface="DejaVu Sans"/>
              </a:rPr>
              <a:t>DI</a:t>
            </a:r>
            <a:r>
              <a:rPr lang="it-IT" sz="1600" b="0" strike="noStrike" spc="-1" dirty="0">
                <a:solidFill>
                  <a:srgbClr val="000000"/>
                </a:solidFill>
                <a:uFill>
                  <a:solidFill>
                    <a:srgbClr val="FFFFFF"/>
                  </a:solidFill>
                </a:uFill>
                <a:latin typeface="Arial"/>
                <a:ea typeface="DejaVu Sans"/>
              </a:rPr>
              <a:t> UNA LEZIONE FRONTALE</a:t>
            </a:r>
            <a:endParaRPr lang="it-IT" sz="1600" b="0" strike="noStrike" spc="-1" dirty="0">
              <a:solidFill>
                <a:srgbClr val="000000"/>
              </a:solidFill>
              <a:uFill>
                <a:solidFill>
                  <a:srgbClr val="FFFFFF"/>
                </a:solidFill>
              </a:uFill>
              <a:latin typeface="Arial"/>
            </a:endParaRPr>
          </a:p>
          <a:p>
            <a:r>
              <a:rPr lang="it-IT" sz="1600" b="0" strike="noStrike" spc="-1" dirty="0" err="1">
                <a:solidFill>
                  <a:srgbClr val="000000"/>
                </a:solidFill>
                <a:uFill>
                  <a:solidFill>
                    <a:srgbClr val="FFFFFF"/>
                  </a:solidFill>
                </a:uFill>
                <a:latin typeface="Arial"/>
                <a:ea typeface="DejaVu Sans"/>
              </a:rPr>
              <a:t>DI</a:t>
            </a:r>
            <a:r>
              <a:rPr lang="it-IT" sz="1600" b="0" strike="noStrike" spc="-1" dirty="0">
                <a:solidFill>
                  <a:srgbClr val="000000"/>
                </a:solidFill>
                <a:uFill>
                  <a:solidFill>
                    <a:srgbClr val="FFFFFF"/>
                  </a:solidFill>
                </a:uFill>
                <a:latin typeface="Arial"/>
                <a:ea typeface="DejaVu Sans"/>
              </a:rPr>
              <a:t> CARATTERE BIBLICO SULL’ESILIO  SI</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PUO’ FARE UN COLLEGAMENTO ATTUALIZZANTE </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SULLE DIVERSE FORME </a:t>
            </a:r>
            <a:r>
              <a:rPr lang="it-IT" sz="1600" b="0" strike="noStrike" spc="-1" dirty="0" err="1">
                <a:solidFill>
                  <a:srgbClr val="000000"/>
                </a:solidFill>
                <a:uFill>
                  <a:solidFill>
                    <a:srgbClr val="FFFFFF"/>
                  </a:solidFill>
                </a:uFill>
                <a:latin typeface="Arial"/>
                <a:ea typeface="DejaVu Sans"/>
              </a:rPr>
              <a:t>DI</a:t>
            </a:r>
            <a:r>
              <a:rPr lang="it-IT" sz="1600" b="0" strike="noStrike" spc="-1" dirty="0">
                <a:solidFill>
                  <a:srgbClr val="000000"/>
                </a:solidFill>
                <a:uFill>
                  <a:solidFill>
                    <a:srgbClr val="FFFFFF"/>
                  </a:solidFill>
                </a:uFill>
                <a:latin typeface="Arial"/>
                <a:ea typeface="DejaVu Sans"/>
              </a:rPr>
              <a:t> ESILIO O DEPORTAZIONE </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FORZATA CONTEMPORANEE: LA QUESTIONE </a:t>
            </a:r>
            <a:r>
              <a:rPr lang="it-IT" sz="1600" b="0" strike="noStrike" spc="-1" dirty="0" err="1">
                <a:solidFill>
                  <a:srgbClr val="000000"/>
                </a:solidFill>
                <a:uFill>
                  <a:solidFill>
                    <a:srgbClr val="FFFFFF"/>
                  </a:solidFill>
                </a:uFill>
                <a:latin typeface="Arial"/>
                <a:ea typeface="DejaVu Sans"/>
              </a:rPr>
              <a:t>CURDA…</a:t>
            </a:r>
            <a:endParaRPr lang="it-IT" sz="1600" b="0" strike="noStrike" spc="-1" dirty="0">
              <a:solidFill>
                <a:srgbClr val="000000"/>
              </a:solidFill>
              <a:uFill>
                <a:solidFill>
                  <a:srgbClr val="FFFFFF"/>
                </a:solidFill>
              </a:uFill>
              <a:latin typeface="Arial"/>
            </a:endParaRPr>
          </a:p>
          <a:p>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PROPOSTA DIDATTICA: FARE UNA RICERCA </a:t>
            </a:r>
            <a:r>
              <a:rPr lang="it-IT" sz="1600" b="0" strike="noStrike" spc="-1" dirty="0" err="1">
                <a:solidFill>
                  <a:srgbClr val="000000"/>
                </a:solidFill>
                <a:uFill>
                  <a:solidFill>
                    <a:srgbClr val="FFFFFF"/>
                  </a:solidFill>
                </a:uFill>
                <a:latin typeface="Arial"/>
                <a:ea typeface="DejaVu Sans"/>
              </a:rPr>
              <a:t>DI</a:t>
            </a:r>
            <a:r>
              <a:rPr lang="it-IT" sz="1600" b="0" strike="noStrike" spc="-1" dirty="0">
                <a:solidFill>
                  <a:srgbClr val="000000"/>
                </a:solidFill>
                <a:uFill>
                  <a:solidFill>
                    <a:srgbClr val="FFFFFF"/>
                  </a:solidFill>
                </a:uFill>
                <a:latin typeface="Arial"/>
                <a:ea typeface="DejaVu Sans"/>
              </a:rPr>
              <a:t> INFORMAZIONE SUGLI EFFETTI</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DEVASTANTI DELL’ESILIO E DEPORTAZIONE ...</a:t>
            </a:r>
            <a:endParaRPr lang="it-IT" sz="16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ustomShape 1"/>
          <p:cNvSpPr/>
          <p:nvPr/>
        </p:nvSpPr>
        <p:spPr>
          <a:xfrm>
            <a:off x="720000" y="288000"/>
            <a:ext cx="8236440" cy="60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MA… NELLA DISPERAZIONE DI UN POPOLO SI INSERISCE IL GESTO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LIBERATORE DI UN DIO CHE SANA E RICOSTRUISCE DALLE MACERIE…..</a:t>
            </a:r>
            <a:endParaRPr lang="it-IT" sz="1800" b="0" strike="noStrike" spc="-1">
              <a:solidFill>
                <a:srgbClr val="000000"/>
              </a:solidFill>
              <a:uFill>
                <a:solidFill>
                  <a:srgbClr val="FFFFFF"/>
                </a:solidFill>
              </a:uFill>
              <a:latin typeface="Arial"/>
            </a:endParaRPr>
          </a:p>
        </p:txBody>
      </p:sp>
      <p:pic>
        <p:nvPicPr>
          <p:cNvPr id="312" name="Immagine 311"/>
          <p:cNvPicPr/>
          <p:nvPr/>
        </p:nvPicPr>
        <p:blipFill>
          <a:blip r:embed="rId2"/>
          <a:stretch/>
        </p:blipFill>
        <p:spPr>
          <a:xfrm>
            <a:off x="664920" y="1152000"/>
            <a:ext cx="5165280" cy="3454200"/>
          </a:xfrm>
          <a:prstGeom prst="rect">
            <a:avLst/>
          </a:prstGeom>
          <a:ln>
            <a:noFill/>
          </a:ln>
        </p:spPr>
      </p:pic>
      <p:sp>
        <p:nvSpPr>
          <p:cNvPr id="313" name="CustomShape 2"/>
          <p:cNvSpPr/>
          <p:nvPr/>
        </p:nvSpPr>
        <p:spPr>
          <a:xfrm>
            <a:off x="5819400" y="1143360"/>
            <a:ext cx="3449520" cy="302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600" b="0" i="1" strike="noStrike" spc="-1">
                <a:solidFill>
                  <a:srgbClr val="000000"/>
                </a:solidFill>
                <a:uFill>
                  <a:solidFill>
                    <a:srgbClr val="FFFFFF"/>
                  </a:solidFill>
                </a:uFill>
                <a:latin typeface="Arial"/>
                <a:ea typeface="DejaVu Sans"/>
              </a:rPr>
              <a:t>“Non temere  perché io sono con te;</a:t>
            </a:r>
            <a:endParaRPr lang="it-IT" sz="1800" b="0" strike="noStrike" spc="-1">
              <a:solidFill>
                <a:srgbClr val="000000"/>
              </a:solidFill>
              <a:uFill>
                <a:solidFill>
                  <a:srgbClr val="FFFFFF"/>
                </a:solidFill>
              </a:uFill>
              <a:latin typeface="Arial"/>
            </a:endParaRPr>
          </a:p>
          <a:p>
            <a:r>
              <a:rPr lang="it-IT" sz="1600" b="0" i="1" strike="noStrike" spc="-1">
                <a:solidFill>
                  <a:srgbClr val="000000"/>
                </a:solidFill>
                <a:uFill>
                  <a:solidFill>
                    <a:srgbClr val="FFFFFF"/>
                  </a:solidFill>
                </a:uFill>
                <a:latin typeface="Arial"/>
                <a:ea typeface="DejaVu Sans"/>
              </a:rPr>
              <a:t>Non smarrirti perché io sono il tuo </a:t>
            </a:r>
            <a:endParaRPr lang="it-IT" sz="1800" b="0" strike="noStrike" spc="-1">
              <a:solidFill>
                <a:srgbClr val="000000"/>
              </a:solidFill>
              <a:uFill>
                <a:solidFill>
                  <a:srgbClr val="FFFFFF"/>
                </a:solidFill>
              </a:uFill>
              <a:latin typeface="Arial"/>
            </a:endParaRPr>
          </a:p>
          <a:p>
            <a:r>
              <a:rPr lang="it-IT" sz="1600" b="0" i="1" strike="noStrike" spc="-1">
                <a:solidFill>
                  <a:srgbClr val="000000"/>
                </a:solidFill>
                <a:uFill>
                  <a:solidFill>
                    <a:srgbClr val="FFFFFF"/>
                  </a:solidFill>
                </a:uFill>
                <a:latin typeface="Arial"/>
                <a:ea typeface="DejaVu Sans"/>
              </a:rPr>
              <a:t>Dio. Ti rendo forte e ti vengo in aiuto</a:t>
            </a:r>
            <a:endParaRPr lang="it-IT" sz="1800" b="0" strike="noStrike" spc="-1">
              <a:solidFill>
                <a:srgbClr val="000000"/>
              </a:solidFill>
              <a:uFill>
                <a:solidFill>
                  <a:srgbClr val="FFFFFF"/>
                </a:solidFill>
              </a:uFill>
              <a:latin typeface="Arial"/>
            </a:endParaRPr>
          </a:p>
          <a:p>
            <a:r>
              <a:rPr lang="it-IT" sz="1600" b="0" i="1" strike="noStrike" spc="-1">
                <a:solidFill>
                  <a:srgbClr val="000000"/>
                </a:solidFill>
                <a:uFill>
                  <a:solidFill>
                    <a:srgbClr val="FFFFFF"/>
                  </a:solidFill>
                </a:uFill>
                <a:latin typeface="Arial"/>
                <a:ea typeface="DejaVu Sans"/>
              </a:rPr>
              <a:t>E ti sostengo con la destra della mia</a:t>
            </a:r>
            <a:endParaRPr lang="it-IT" sz="1800" b="0" strike="noStrike" spc="-1">
              <a:solidFill>
                <a:srgbClr val="000000"/>
              </a:solidFill>
              <a:uFill>
                <a:solidFill>
                  <a:srgbClr val="FFFFFF"/>
                </a:solidFill>
              </a:uFill>
              <a:latin typeface="Arial"/>
            </a:endParaRPr>
          </a:p>
          <a:p>
            <a:r>
              <a:rPr lang="it-IT" sz="1600" b="0" i="1" strike="noStrike" spc="-1">
                <a:solidFill>
                  <a:srgbClr val="000000"/>
                </a:solidFill>
                <a:uFill>
                  <a:solidFill>
                    <a:srgbClr val="FFFFFF"/>
                  </a:solidFill>
                </a:uFill>
                <a:latin typeface="Arial"/>
                <a:ea typeface="DejaVu Sans"/>
              </a:rPr>
              <a:t>Giustizia”( Is 41,10)</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Ricercare tutte le immagini bibliche</a:t>
            </a:r>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Del ritorno dall’esilio e gli </a:t>
            </a:r>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Antropomorfismi ad esse legati:</a:t>
            </a:r>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La madre… </a:t>
            </a:r>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Il vasaio…</a:t>
            </a:r>
            <a:endParaRPr lang="it-IT" sz="1800" b="0" strike="noStrike" spc="-1">
              <a:solidFill>
                <a:srgbClr val="000000"/>
              </a:solidFill>
              <a:uFill>
                <a:solidFill>
                  <a:srgbClr val="FFFFFF"/>
                </a:solidFill>
              </a:uFill>
              <a:latin typeface="Arial"/>
            </a:endParaRPr>
          </a:p>
          <a:p>
            <a:r>
              <a:rPr lang="it-IT" sz="1600" b="0" strike="noStrike" spc="-1">
                <a:solidFill>
                  <a:srgbClr val="000000"/>
                </a:solidFill>
                <a:uFill>
                  <a:solidFill>
                    <a:srgbClr val="FFFFFF"/>
                  </a:solidFill>
                </a:uFill>
                <a:latin typeface="Arial"/>
                <a:ea typeface="DejaVu Sans"/>
              </a:rPr>
              <a:t>Il guerriero…</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1152000" y="360000"/>
            <a:ext cx="99864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3600" b="0" strike="noStrike" spc="-1">
                <a:solidFill>
                  <a:srgbClr val="000000"/>
                </a:solidFill>
                <a:uFill>
                  <a:solidFill>
                    <a:srgbClr val="FFFFFF"/>
                  </a:solidFill>
                </a:uFill>
                <a:latin typeface="Calibri"/>
                <a:ea typeface="DejaVu Sans"/>
              </a:rPr>
              <a:t>5) FEDELTA’</a:t>
            </a:r>
            <a:endParaRPr lang="it-IT" sz="1800" b="0" strike="noStrike" spc="-1">
              <a:solidFill>
                <a:srgbClr val="000000"/>
              </a:solidFill>
              <a:uFill>
                <a:solidFill>
                  <a:srgbClr val="FFFFFF"/>
                </a:solidFill>
              </a:uFill>
              <a:latin typeface="Arial"/>
            </a:endParaRPr>
          </a:p>
        </p:txBody>
      </p:sp>
      <p:pic>
        <p:nvPicPr>
          <p:cNvPr id="315" name="Immagine 314"/>
          <p:cNvPicPr/>
          <p:nvPr/>
        </p:nvPicPr>
        <p:blipFill>
          <a:blip r:embed="rId2"/>
          <a:stretch/>
        </p:blipFill>
        <p:spPr>
          <a:xfrm>
            <a:off x="5256000" y="199800"/>
            <a:ext cx="3369600" cy="2462400"/>
          </a:xfrm>
          <a:prstGeom prst="rect">
            <a:avLst/>
          </a:prstGeom>
          <a:ln>
            <a:noFill/>
          </a:ln>
        </p:spPr>
      </p:pic>
      <p:sp>
        <p:nvSpPr>
          <p:cNvPr id="316" name="CustomShape 2"/>
          <p:cNvSpPr/>
          <p:nvPr/>
        </p:nvSpPr>
        <p:spPr>
          <a:xfrm>
            <a:off x="0" y="1000108"/>
            <a:ext cx="5159520" cy="188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i="1" strike="noStrike" spc="-1" dirty="0">
                <a:solidFill>
                  <a:srgbClr val="000000"/>
                </a:solidFill>
                <a:uFill>
                  <a:solidFill>
                    <a:srgbClr val="FFFFFF"/>
                  </a:solidFill>
                </a:uFill>
                <a:latin typeface="Arial"/>
                <a:ea typeface="DejaVu Sans"/>
              </a:rPr>
              <a:t>“Non temere Maria, perché hai trovato grazia </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presso Dio. Ecco concepirai un figlio, lo darai</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alla luce e lo chiamerai Gesù. Sarà grande e</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verrà chiamato Figlio dell’Altissimo, il Signore Dio</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gli darà il trono di Davide suo padre e regnerà</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 per sempre sulla casa di Giacobbe e</a:t>
            </a:r>
            <a:endParaRPr lang="it-IT" sz="1800" b="0" strike="noStrike" spc="-1" dirty="0">
              <a:solidFill>
                <a:srgbClr val="000000"/>
              </a:solidFill>
              <a:uFill>
                <a:solidFill>
                  <a:srgbClr val="FFFFFF"/>
                </a:solidFill>
              </a:uFill>
              <a:latin typeface="Arial"/>
            </a:endParaRPr>
          </a:p>
          <a:p>
            <a:r>
              <a:rPr lang="it-IT" sz="1800" b="0" i="1" strike="noStrike" spc="-1" dirty="0">
                <a:solidFill>
                  <a:srgbClr val="000000"/>
                </a:solidFill>
                <a:uFill>
                  <a:solidFill>
                    <a:srgbClr val="FFFFFF"/>
                  </a:solidFill>
                </a:uFill>
                <a:latin typeface="Arial"/>
                <a:ea typeface="DejaVu Sans"/>
              </a:rPr>
              <a:t>il suo regno non avrà fine” (</a:t>
            </a:r>
            <a:r>
              <a:rPr lang="it-IT" sz="1800" b="0" i="1" strike="noStrike" spc="-1" dirty="0" err="1">
                <a:solidFill>
                  <a:srgbClr val="000000"/>
                </a:solidFill>
                <a:uFill>
                  <a:solidFill>
                    <a:srgbClr val="FFFFFF"/>
                  </a:solidFill>
                </a:uFill>
                <a:latin typeface="Arial"/>
                <a:ea typeface="DejaVu Sans"/>
              </a:rPr>
              <a:t>Lc</a:t>
            </a:r>
            <a:r>
              <a:rPr lang="it-IT" sz="1800" b="0" i="1" strike="noStrike" spc="-1" dirty="0">
                <a:solidFill>
                  <a:srgbClr val="000000"/>
                </a:solidFill>
                <a:uFill>
                  <a:solidFill>
                    <a:srgbClr val="FFFFFF"/>
                  </a:solidFill>
                </a:uFill>
                <a:latin typeface="Arial"/>
                <a:ea typeface="DejaVu Sans"/>
              </a:rPr>
              <a:t> 1,30-32)</a:t>
            </a:r>
            <a:endParaRPr lang="it-IT" sz="1800" b="0" strike="noStrike" spc="-1" dirty="0">
              <a:solidFill>
                <a:srgbClr val="000000"/>
              </a:solidFill>
              <a:uFill>
                <a:solidFill>
                  <a:srgbClr val="FFFFFF"/>
                </a:solidFill>
              </a:uFill>
              <a:latin typeface="Arial"/>
            </a:endParaRPr>
          </a:p>
        </p:txBody>
      </p:sp>
      <p:sp>
        <p:nvSpPr>
          <p:cNvPr id="317" name="CustomShape 3"/>
          <p:cNvSpPr/>
          <p:nvPr/>
        </p:nvSpPr>
        <p:spPr>
          <a:xfrm>
            <a:off x="72000" y="3312000"/>
            <a:ext cx="9268200" cy="1112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i="1" strike="noStrike" spc="-1" dirty="0">
                <a:solidFill>
                  <a:srgbClr val="FF33FF"/>
                </a:solidFill>
                <a:uFill>
                  <a:solidFill>
                    <a:srgbClr val="FFFFFF"/>
                  </a:solidFill>
                </a:uFill>
                <a:latin typeface="Arial"/>
                <a:ea typeface="DejaVu Sans"/>
              </a:rPr>
              <a:t>“Tutto questo è avvenuto perché si compisse ciò che era stato detto dal Signore per </a:t>
            </a:r>
            <a:endParaRPr lang="it-IT" sz="1800" b="0" strike="noStrike" spc="-1" dirty="0">
              <a:solidFill>
                <a:srgbClr val="000000"/>
              </a:solidFill>
              <a:uFill>
                <a:solidFill>
                  <a:srgbClr val="FFFFFF"/>
                </a:solidFill>
              </a:uFill>
              <a:latin typeface="Arial"/>
            </a:endParaRPr>
          </a:p>
          <a:p>
            <a:r>
              <a:rPr lang="it-IT" sz="1800" b="0" i="1" strike="noStrike" spc="-1" dirty="0">
                <a:solidFill>
                  <a:srgbClr val="FF33FF"/>
                </a:solidFill>
                <a:uFill>
                  <a:solidFill>
                    <a:srgbClr val="FFFFFF"/>
                  </a:solidFill>
                </a:uFill>
                <a:latin typeface="Arial"/>
                <a:ea typeface="DejaVu Sans"/>
              </a:rPr>
              <a:t>Mezzo del profeta:</a:t>
            </a:r>
            <a:endParaRPr lang="it-IT" sz="1800" b="0" strike="noStrike" spc="-1" dirty="0">
              <a:solidFill>
                <a:srgbClr val="000000"/>
              </a:solidFill>
              <a:uFill>
                <a:solidFill>
                  <a:srgbClr val="FFFFFF"/>
                </a:solidFill>
              </a:uFill>
              <a:latin typeface="Arial"/>
            </a:endParaRPr>
          </a:p>
          <a:p>
            <a:r>
              <a:rPr lang="it-IT" sz="1800" b="0" i="1" strike="noStrike" spc="-1" dirty="0">
                <a:solidFill>
                  <a:srgbClr val="FF33FF"/>
                </a:solidFill>
                <a:uFill>
                  <a:solidFill>
                    <a:srgbClr val="FFFFFF"/>
                  </a:solidFill>
                </a:uFill>
                <a:latin typeface="Arial"/>
                <a:ea typeface="DejaVu Sans"/>
              </a:rPr>
              <a:t>- Ecco la vergine concepirà e darà alla luce un figlio: a lui sarà dato il nome di </a:t>
            </a:r>
            <a:r>
              <a:rPr lang="it-IT" sz="1800" b="0" i="1" strike="noStrike" spc="-1" dirty="0" err="1">
                <a:solidFill>
                  <a:srgbClr val="FF33FF"/>
                </a:solidFill>
                <a:uFill>
                  <a:solidFill>
                    <a:srgbClr val="FFFFFF"/>
                  </a:solidFill>
                </a:uFill>
                <a:latin typeface="Arial"/>
                <a:ea typeface="DejaVu Sans"/>
              </a:rPr>
              <a:t>Emmanuele</a:t>
            </a:r>
            <a:endParaRPr lang="it-IT" sz="1800" b="0" strike="noStrike" spc="-1" dirty="0">
              <a:solidFill>
                <a:srgbClr val="000000"/>
              </a:solidFill>
              <a:uFill>
                <a:solidFill>
                  <a:srgbClr val="FFFFFF"/>
                </a:solidFill>
              </a:uFill>
              <a:latin typeface="Arial"/>
            </a:endParaRPr>
          </a:p>
          <a:p>
            <a:r>
              <a:rPr lang="it-IT" sz="1800" b="0" i="1" strike="noStrike" spc="-1" dirty="0">
                <a:solidFill>
                  <a:srgbClr val="FF33FF"/>
                </a:solidFill>
                <a:uFill>
                  <a:solidFill>
                    <a:srgbClr val="FFFFFF"/>
                  </a:solidFill>
                </a:uFill>
                <a:latin typeface="Arial"/>
                <a:ea typeface="DejaVu Sans"/>
              </a:rPr>
              <a:t>Che significa: Dio con noi” (Mt 1,22) </a:t>
            </a:r>
            <a:endParaRPr lang="it-IT" sz="1800" b="0" strike="noStrike" spc="-1" dirty="0">
              <a:solidFill>
                <a:srgbClr val="000000"/>
              </a:solidFill>
              <a:uFill>
                <a:solidFill>
                  <a:srgbClr val="FFFFFF"/>
                </a:solidFill>
              </a:uFill>
              <a:latin typeface="Arial"/>
            </a:endParaRPr>
          </a:p>
        </p:txBody>
      </p:sp>
      <p:sp>
        <p:nvSpPr>
          <p:cNvPr id="318" name="CustomShape 4"/>
          <p:cNvSpPr/>
          <p:nvPr/>
        </p:nvSpPr>
        <p:spPr>
          <a:xfrm>
            <a:off x="285720" y="4929198"/>
            <a:ext cx="7076520" cy="192880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600" b="0" strike="noStrike" spc="-1" dirty="0">
                <a:solidFill>
                  <a:srgbClr val="000000"/>
                </a:solidFill>
                <a:uFill>
                  <a:solidFill>
                    <a:srgbClr val="FFFFFF"/>
                  </a:solidFill>
                </a:uFill>
                <a:latin typeface="Arial"/>
                <a:ea typeface="DejaVu Sans"/>
              </a:rPr>
              <a:t>Si </a:t>
            </a:r>
            <a:r>
              <a:rPr lang="it-IT" sz="1600" b="0" strike="noStrike" spc="-1" dirty="0" err="1">
                <a:solidFill>
                  <a:srgbClr val="000000"/>
                </a:solidFill>
                <a:uFill>
                  <a:solidFill>
                    <a:srgbClr val="FFFFFF"/>
                  </a:solidFill>
                </a:uFill>
                <a:latin typeface="Arial"/>
                <a:ea typeface="DejaVu Sans"/>
              </a:rPr>
              <a:t>puo’</a:t>
            </a:r>
            <a:r>
              <a:rPr lang="it-IT" sz="1600" b="0" strike="noStrike" spc="-1" dirty="0">
                <a:solidFill>
                  <a:srgbClr val="000000"/>
                </a:solidFill>
                <a:uFill>
                  <a:solidFill>
                    <a:srgbClr val="FFFFFF"/>
                  </a:solidFill>
                </a:uFill>
                <a:latin typeface="Arial"/>
                <a:ea typeface="DejaVu Sans"/>
              </a:rPr>
              <a:t> lavorare sul versante antropologico su due poli fondamentali:</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FIDUCIA                                                  ATTESA</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Ascoltare la canzone                              </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“Fidati di me”(Pausini) e analizzare </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Il testo                                                 </a:t>
            </a:r>
            <a:endParaRPr lang="it-IT" sz="1600" b="0" strike="noStrike" spc="-1" dirty="0">
              <a:solidFill>
                <a:srgbClr val="000000"/>
              </a:solidFill>
              <a:uFill>
                <a:solidFill>
                  <a:srgbClr val="FFFFFF"/>
                </a:solidFill>
              </a:uFill>
              <a:latin typeface="Arial"/>
            </a:endParaRPr>
          </a:p>
        </p:txBody>
      </p:sp>
      <p:sp>
        <p:nvSpPr>
          <p:cNvPr id="319" name="TextShape 5"/>
          <p:cNvSpPr txBox="1"/>
          <p:nvPr/>
        </p:nvSpPr>
        <p:spPr>
          <a:xfrm>
            <a:off x="4000496" y="5214950"/>
            <a:ext cx="1893600" cy="602280"/>
          </a:xfrm>
          <a:prstGeom prst="rect">
            <a:avLst/>
          </a:prstGeom>
          <a:noFill/>
          <a:ln>
            <a:noFill/>
          </a:ln>
        </p:spPr>
        <p:txBody>
          <a:bodyPr lIns="90000" tIns="45000" rIns="90000" bIns="45000"/>
          <a:lstStyle/>
          <a:p>
            <a:endParaRPr lang="it-IT" sz="1800" b="0" strike="noStrike" spc="-1" dirty="0" smtClean="0">
              <a:solidFill>
                <a:srgbClr val="000000"/>
              </a:solidFill>
              <a:uFill>
                <a:solidFill>
                  <a:srgbClr val="FFFFFF"/>
                </a:solidFill>
              </a:uFill>
              <a:latin typeface="Arial"/>
            </a:endParaRPr>
          </a:p>
          <a:p>
            <a:r>
              <a:rPr lang="it-IT" sz="1800" b="0" strike="noStrike" spc="-1" dirty="0" smtClean="0">
                <a:solidFill>
                  <a:srgbClr val="000000"/>
                </a:solidFill>
                <a:uFill>
                  <a:solidFill>
                    <a:srgbClr val="FFFFFF"/>
                  </a:solidFill>
                </a:uFill>
                <a:latin typeface="Arial"/>
              </a:rPr>
              <a:t>Aspetto </a:t>
            </a:r>
            <a:r>
              <a:rPr lang="it-IT" sz="1800" b="0" strike="noStrike" spc="-1" dirty="0">
                <a:solidFill>
                  <a:srgbClr val="000000"/>
                </a:solidFill>
                <a:uFill>
                  <a:solidFill>
                    <a:srgbClr val="FFFFFF"/>
                  </a:solidFill>
                </a:uFill>
                <a:latin typeface="Arial"/>
              </a:rPr>
              <a:t>che torni</a:t>
            </a:r>
          </a:p>
          <a:p>
            <a:r>
              <a:rPr lang="it-IT" sz="1800" b="0" strike="noStrike" spc="-1" dirty="0">
                <a:solidFill>
                  <a:srgbClr val="000000"/>
                </a:solidFill>
                <a:uFill>
                  <a:solidFill>
                    <a:srgbClr val="FFFFFF"/>
                  </a:solidFill>
                </a:uFill>
                <a:latin typeface="Arial"/>
              </a:rPr>
              <a:t>(</a:t>
            </a:r>
            <a:r>
              <a:rPr lang="it-IT" sz="1800" b="0" strike="noStrike" spc="-1" dirty="0" err="1">
                <a:solidFill>
                  <a:srgbClr val="000000"/>
                </a:solidFill>
                <a:uFill>
                  <a:solidFill>
                    <a:srgbClr val="FFFFFF"/>
                  </a:solidFill>
                </a:uFill>
                <a:latin typeface="Arial"/>
              </a:rPr>
              <a:t>F.Renga</a:t>
            </a:r>
            <a:r>
              <a:rPr lang="it-IT" sz="1800" b="0" strike="noStrike" spc="-1" dirty="0">
                <a:solidFill>
                  <a:srgbClr val="000000"/>
                </a:solidFill>
                <a:uFill>
                  <a:solidFill>
                    <a:srgbClr val="FFFFFF"/>
                  </a:solidFill>
                </a:uFill>
                <a:latin typeface="Arial"/>
              </a:rPr>
              <a:t>)</a:t>
            </a: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CustomShape 1"/>
          <p:cNvSpPr/>
          <p:nvPr/>
        </p:nvSpPr>
        <p:spPr>
          <a:xfrm>
            <a:off x="936000" y="216000"/>
            <a:ext cx="6422760" cy="60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Elaborare le riflessioni antropologiche a partire dall’idea biblica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della fedeltà divina espressa con l’immagine della ROCCIA</a:t>
            </a:r>
            <a:endParaRPr lang="it-IT" sz="1800" b="0" strike="noStrike" spc="-1">
              <a:solidFill>
                <a:srgbClr val="000000"/>
              </a:solidFill>
              <a:uFill>
                <a:solidFill>
                  <a:srgbClr val="FFFFFF"/>
                </a:solidFill>
              </a:uFill>
              <a:latin typeface="Arial"/>
            </a:endParaRPr>
          </a:p>
        </p:txBody>
      </p:sp>
      <p:pic>
        <p:nvPicPr>
          <p:cNvPr id="321" name="Immagine 320"/>
          <p:cNvPicPr/>
          <p:nvPr/>
        </p:nvPicPr>
        <p:blipFill>
          <a:blip r:embed="rId2"/>
          <a:stretch/>
        </p:blipFill>
        <p:spPr>
          <a:xfrm>
            <a:off x="1978200" y="1164240"/>
            <a:ext cx="5077800" cy="3299760"/>
          </a:xfrm>
          <a:prstGeom prst="rect">
            <a:avLst/>
          </a:prstGeom>
          <a:ln>
            <a:noFill/>
          </a:ln>
        </p:spPr>
      </p:pic>
      <p:sp>
        <p:nvSpPr>
          <p:cNvPr id="322" name="CustomShape 2"/>
          <p:cNvSpPr/>
          <p:nvPr/>
        </p:nvSpPr>
        <p:spPr>
          <a:xfrm>
            <a:off x="648000" y="4536000"/>
            <a:ext cx="7980480" cy="60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SPIEGARE IL SIGNIFICATO DEL TERMINE AMEN: DAL VERBO EBRAICO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AMAN= ESSERE AFFIDABILI, CREDIBILE</a:t>
            </a:r>
            <a:endParaRPr lang="it-IT" sz="1800" b="0" strike="noStrike" spc="-1">
              <a:solidFill>
                <a:srgbClr val="000000"/>
              </a:solidFill>
              <a:uFill>
                <a:solidFill>
                  <a:srgbClr val="FFFFFF"/>
                </a:solidFill>
              </a:uFill>
              <a:latin typeface="Arial"/>
            </a:endParaRPr>
          </a:p>
        </p:txBody>
      </p:sp>
      <p:sp>
        <p:nvSpPr>
          <p:cNvPr id="323" name="CustomShape 3"/>
          <p:cNvSpPr/>
          <p:nvPr/>
        </p:nvSpPr>
        <p:spPr>
          <a:xfrm>
            <a:off x="307440" y="5544000"/>
            <a:ext cx="8906760" cy="344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LABORATORIO DIDATTICO: “ CARATTERISTICHE DELLA PERSONA AFFIDABILE..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CustomShape 1"/>
          <p:cNvSpPr/>
          <p:nvPr/>
        </p:nvSpPr>
        <p:spPr>
          <a:xfrm>
            <a:off x="294840" y="0"/>
            <a:ext cx="205164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2800" b="0" strike="noStrike" spc="-1">
                <a:solidFill>
                  <a:srgbClr val="000000"/>
                </a:solidFill>
                <a:uFill>
                  <a:solidFill>
                    <a:srgbClr val="FFFFFF"/>
                  </a:solidFill>
                </a:uFill>
                <a:latin typeface="Calibri"/>
                <a:ea typeface="DejaVu Sans"/>
              </a:rPr>
              <a:t>                   6) LA MISERICORDIA….</a:t>
            </a:r>
            <a:endParaRPr lang="it-IT" sz="1800" b="0" strike="noStrike" spc="-1">
              <a:solidFill>
                <a:srgbClr val="000000"/>
              </a:solidFill>
              <a:uFill>
                <a:solidFill>
                  <a:srgbClr val="FFFFFF"/>
                </a:solidFill>
              </a:uFill>
              <a:latin typeface="Arial"/>
            </a:endParaRPr>
          </a:p>
        </p:txBody>
      </p:sp>
      <p:pic>
        <p:nvPicPr>
          <p:cNvPr id="325" name="Immagine 324"/>
          <p:cNvPicPr/>
          <p:nvPr/>
        </p:nvPicPr>
        <p:blipFill>
          <a:blip r:embed="rId2"/>
          <a:stretch/>
        </p:blipFill>
        <p:spPr>
          <a:xfrm>
            <a:off x="144000" y="628920"/>
            <a:ext cx="4267800" cy="4985280"/>
          </a:xfrm>
          <a:prstGeom prst="rect">
            <a:avLst/>
          </a:prstGeom>
          <a:ln>
            <a:noFill/>
          </a:ln>
        </p:spPr>
      </p:pic>
      <p:sp>
        <p:nvSpPr>
          <p:cNvPr id="326" name="CustomShape 2"/>
          <p:cNvSpPr/>
          <p:nvPr/>
        </p:nvSpPr>
        <p:spPr>
          <a:xfrm>
            <a:off x="4824000" y="360000"/>
            <a:ext cx="3373200" cy="60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Lettura della parabola di Lc 15: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Il Padre misericordioso</a:t>
            </a:r>
            <a:endParaRPr lang="it-IT" sz="1800" b="0" strike="noStrike" spc="-1">
              <a:solidFill>
                <a:srgbClr val="000000"/>
              </a:solidFill>
              <a:uFill>
                <a:solidFill>
                  <a:srgbClr val="FFFFFF"/>
                </a:solidFill>
              </a:uFill>
              <a:latin typeface="Arial"/>
            </a:endParaRPr>
          </a:p>
        </p:txBody>
      </p:sp>
      <p:sp>
        <p:nvSpPr>
          <p:cNvPr id="327" name="CustomShape 3"/>
          <p:cNvSpPr/>
          <p:nvPr/>
        </p:nvSpPr>
        <p:spPr>
          <a:xfrm>
            <a:off x="5040000" y="1512000"/>
            <a:ext cx="4271040" cy="341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Attività didattica di comprensione:</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1) Drammatizzazione del testo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in classe</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2) Immedesimazione nel testo: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analisi del diverso comportamento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Dei personaggi (i 2 figli, il padre)</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valutazioni libere e personali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tu come ti saresti comportato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Nei panni del padre… del figlio minore…</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Del figlio maggiore….</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CustomShape 1"/>
          <p:cNvSpPr/>
          <p:nvPr/>
        </p:nvSpPr>
        <p:spPr>
          <a:xfrm>
            <a:off x="285840" y="0"/>
            <a:ext cx="8712360" cy="6791040"/>
          </a:xfrm>
          <a:prstGeom prst="rect">
            <a:avLst/>
          </a:prstGeom>
          <a:ln>
            <a:solidFill>
              <a:srgbClr val="7D5FA0"/>
            </a:solidFill>
            <a:round/>
          </a:ln>
          <a:effectLst>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p:style>
        <p:txBody>
          <a:bodyPr lIns="90000" tIns="45000" rIns="90000" bIns="45000"/>
          <a:lstStyle/>
          <a:p>
            <a:pPr>
              <a:lnSpc>
                <a:spcPct val="100000"/>
              </a:lnSpc>
            </a:pPr>
            <a:r>
              <a:rPr lang="it-IT" sz="4400" b="0" strike="noStrike" spc="-1">
                <a:solidFill>
                  <a:srgbClr val="000000"/>
                </a:solidFill>
                <a:uFill>
                  <a:solidFill>
                    <a:srgbClr val="FFFFFF"/>
                  </a:solidFill>
                </a:uFill>
                <a:latin typeface="Calibri"/>
                <a:ea typeface="DejaVu Sans"/>
              </a:rPr>
              <a:t>LA LITRUGIA E’ UNA FORMA DI LINGUAGGIO SIMBOLICO: NON APPARTIENE ALLE REALTA’ TERMINANO IN «-</a:t>
            </a:r>
            <a:r>
              <a:rPr lang="it-IT" sz="4400" b="0" i="1" strike="noStrike" spc="-1">
                <a:solidFill>
                  <a:srgbClr val="000000"/>
                </a:solidFill>
                <a:uFill>
                  <a:solidFill>
                    <a:srgbClr val="FFFFFF"/>
                  </a:solidFill>
                </a:uFill>
                <a:latin typeface="Calibri"/>
                <a:ea typeface="DejaVu Sans"/>
              </a:rPr>
              <a:t>LOGIA</a:t>
            </a:r>
            <a:r>
              <a:rPr lang="it-IT" sz="4400" b="0" strike="noStrike" spc="-1">
                <a:solidFill>
                  <a:srgbClr val="000000"/>
                </a:solidFill>
                <a:uFill>
                  <a:solidFill>
                    <a:srgbClr val="FFFFFF"/>
                  </a:solidFill>
                </a:uFill>
                <a:latin typeface="Calibri"/>
                <a:ea typeface="DejaVu Sans"/>
              </a:rPr>
              <a:t>» (TEO-LOGIA), BENSI’ A QUELLE IN  «-</a:t>
            </a:r>
            <a:r>
              <a:rPr lang="it-IT" sz="4400" b="0" i="1" strike="noStrike" spc="-1">
                <a:solidFill>
                  <a:srgbClr val="000000"/>
                </a:solidFill>
                <a:uFill>
                  <a:solidFill>
                    <a:srgbClr val="FFFFFF"/>
                  </a:solidFill>
                </a:uFill>
                <a:latin typeface="Calibri"/>
                <a:ea typeface="DejaVu Sans"/>
              </a:rPr>
              <a:t>URGIA</a:t>
            </a:r>
            <a:r>
              <a:rPr lang="it-IT" sz="4400" b="0" strike="noStrike" spc="-1">
                <a:solidFill>
                  <a:srgbClr val="000000"/>
                </a:solidFill>
                <a:uFill>
                  <a:solidFill>
                    <a:srgbClr val="FFFFFF"/>
                  </a:solidFill>
                </a:uFill>
                <a:latin typeface="Calibri"/>
                <a:ea typeface="DejaVu Sans"/>
              </a:rPr>
              <a:t>» (DRAMMA-TURGIA,LIT-URGIA); E’ UN’AZIONE, UNA COMUNICAZIONE TOTALE FATTA DI PAROLE MA ANCHE DI GESTI, AZIONI, SIMBOLI</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CustomShape 1"/>
          <p:cNvSpPr/>
          <p:nvPr/>
        </p:nvSpPr>
        <p:spPr>
          <a:xfrm>
            <a:off x="293400" y="357120"/>
            <a:ext cx="167832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dirty="0">
                <a:solidFill>
                  <a:srgbClr val="000000"/>
                </a:solidFill>
                <a:uFill>
                  <a:solidFill>
                    <a:srgbClr val="FFFFFF"/>
                  </a:solidFill>
                </a:uFill>
                <a:latin typeface="Calibri"/>
                <a:ea typeface="DejaVu Sans"/>
              </a:rPr>
              <a:t>                      </a:t>
            </a:r>
            <a:r>
              <a:rPr lang="it-IT" sz="1800" b="0" strike="noStrike" spc="-1" dirty="0" smtClean="0">
                <a:solidFill>
                  <a:srgbClr val="000000"/>
                </a:solidFill>
                <a:uFill>
                  <a:solidFill>
                    <a:srgbClr val="FFFFFF"/>
                  </a:solidFill>
                </a:uFill>
                <a:latin typeface="Calibri"/>
                <a:ea typeface="DejaVu Sans"/>
              </a:rPr>
              <a:t> </a:t>
            </a:r>
            <a:r>
              <a:rPr lang="it-IT" sz="2800" b="0" strike="noStrike" spc="-1" dirty="0">
                <a:solidFill>
                  <a:srgbClr val="000000"/>
                </a:solidFill>
                <a:uFill>
                  <a:solidFill>
                    <a:srgbClr val="FFFFFF"/>
                  </a:solidFill>
                </a:uFill>
                <a:latin typeface="Calibri"/>
                <a:ea typeface="DejaVu Sans"/>
              </a:rPr>
              <a:t>7)  ILLUMINAZIONE</a:t>
            </a:r>
            <a:endParaRPr lang="it-IT" sz="1800" b="0" strike="noStrike" spc="-1" dirty="0">
              <a:solidFill>
                <a:srgbClr val="000000"/>
              </a:solidFill>
              <a:uFill>
                <a:solidFill>
                  <a:srgbClr val="FFFFFF"/>
                </a:solidFill>
              </a:uFill>
              <a:latin typeface="Arial"/>
            </a:endParaRPr>
          </a:p>
        </p:txBody>
      </p:sp>
      <p:pic>
        <p:nvPicPr>
          <p:cNvPr id="329" name="Immagine 328"/>
          <p:cNvPicPr/>
          <p:nvPr/>
        </p:nvPicPr>
        <p:blipFill>
          <a:blip r:embed="rId2"/>
          <a:stretch/>
        </p:blipFill>
        <p:spPr>
          <a:xfrm>
            <a:off x="5143504" y="142852"/>
            <a:ext cx="3566134" cy="2594158"/>
          </a:xfrm>
          <a:prstGeom prst="rect">
            <a:avLst/>
          </a:prstGeom>
          <a:ln>
            <a:noFill/>
          </a:ln>
        </p:spPr>
      </p:pic>
      <p:sp>
        <p:nvSpPr>
          <p:cNvPr id="330" name="CustomShape 2"/>
          <p:cNvSpPr/>
          <p:nvPr/>
        </p:nvSpPr>
        <p:spPr>
          <a:xfrm>
            <a:off x="504000" y="1224000"/>
            <a:ext cx="8179920" cy="290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dirty="0">
                <a:solidFill>
                  <a:srgbClr val="000000"/>
                </a:solidFill>
                <a:uFill>
                  <a:solidFill>
                    <a:srgbClr val="FFFFFF"/>
                  </a:solidFill>
                </a:uFill>
                <a:latin typeface="Arial"/>
                <a:ea typeface="DejaVu Sans"/>
              </a:rPr>
              <a:t>- uso del termine nel linguaggio comune: </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Avere un’idea improvvisamente,</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far luce su un enigma, risolvere un </a:t>
            </a:r>
            <a:endParaRPr lang="it-IT" sz="1800" b="0" strike="noStrike" spc="-1" dirty="0">
              <a:solidFill>
                <a:srgbClr val="000000"/>
              </a:solidFill>
              <a:uFill>
                <a:solidFill>
                  <a:srgbClr val="FFFFFF"/>
                </a:solidFill>
              </a:uFill>
              <a:latin typeface="Arial"/>
            </a:endParaRPr>
          </a:p>
          <a:p>
            <a:r>
              <a:rPr lang="it-IT" sz="1800" b="0" strike="noStrike" spc="-1" dirty="0" err="1">
                <a:solidFill>
                  <a:srgbClr val="000000"/>
                </a:solidFill>
                <a:uFill>
                  <a:solidFill>
                    <a:srgbClr val="FFFFFF"/>
                  </a:solidFill>
                </a:uFill>
                <a:latin typeface="Arial"/>
                <a:ea typeface="DejaVu Sans"/>
              </a:rPr>
              <a:t>Problema…</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fare una ricerca sul significato del </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Termine nella storia delle religioni </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il significato cristiano del simbolo “luce -Cristo”: i testi evangelici di riferimento,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la festa del Natale nel giorno del sole, ecc</a:t>
            </a:r>
            <a:endParaRPr lang="it-IT" sz="1800" b="0" strike="noStrike" spc="-1" dirty="0">
              <a:solidFill>
                <a:srgbClr val="000000"/>
              </a:solidFill>
              <a:uFill>
                <a:solidFill>
                  <a:srgbClr val="FFFFFF"/>
                </a:solidFill>
              </a:uFill>
              <a:latin typeface="Arial"/>
            </a:endParaRPr>
          </a:p>
        </p:txBody>
      </p:sp>
      <p:pic>
        <p:nvPicPr>
          <p:cNvPr id="331" name="Immagine 330"/>
          <p:cNvPicPr/>
          <p:nvPr/>
        </p:nvPicPr>
        <p:blipFill>
          <a:blip r:embed="rId3"/>
          <a:stretch/>
        </p:blipFill>
        <p:spPr>
          <a:xfrm>
            <a:off x="2160000" y="3816000"/>
            <a:ext cx="4692240" cy="2853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 name="Immagine 331"/>
          <p:cNvPicPr/>
          <p:nvPr/>
        </p:nvPicPr>
        <p:blipFill>
          <a:blip r:embed="rId2"/>
          <a:stretch/>
        </p:blipFill>
        <p:spPr>
          <a:xfrm>
            <a:off x="628920" y="198720"/>
            <a:ext cx="4049280" cy="3039480"/>
          </a:xfrm>
          <a:prstGeom prst="rect">
            <a:avLst/>
          </a:prstGeom>
          <a:ln>
            <a:noFill/>
          </a:ln>
        </p:spPr>
      </p:pic>
      <p:pic>
        <p:nvPicPr>
          <p:cNvPr id="333" name="Immagine 332"/>
          <p:cNvPicPr/>
          <p:nvPr/>
        </p:nvPicPr>
        <p:blipFill>
          <a:blip r:embed="rId3"/>
          <a:stretch/>
        </p:blipFill>
        <p:spPr>
          <a:xfrm>
            <a:off x="432000" y="3365640"/>
            <a:ext cx="3767040" cy="2824560"/>
          </a:xfrm>
          <a:prstGeom prst="rect">
            <a:avLst/>
          </a:prstGeom>
          <a:ln>
            <a:noFill/>
          </a:ln>
        </p:spPr>
      </p:pic>
      <p:pic>
        <p:nvPicPr>
          <p:cNvPr id="334" name="Immagine 333"/>
          <p:cNvPicPr/>
          <p:nvPr/>
        </p:nvPicPr>
        <p:blipFill>
          <a:blip r:embed="rId4"/>
          <a:stretch/>
        </p:blipFill>
        <p:spPr>
          <a:xfrm>
            <a:off x="4804920" y="216000"/>
            <a:ext cx="4049280" cy="3039480"/>
          </a:xfrm>
          <a:prstGeom prst="rect">
            <a:avLst/>
          </a:prstGeom>
          <a:ln>
            <a:noFill/>
          </a:ln>
        </p:spPr>
      </p:pic>
      <p:sp>
        <p:nvSpPr>
          <p:cNvPr id="335" name="CustomShape 1"/>
          <p:cNvSpPr/>
          <p:nvPr/>
        </p:nvSpPr>
        <p:spPr>
          <a:xfrm>
            <a:off x="4521960" y="3429000"/>
            <a:ext cx="4622040" cy="2675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600" b="0" strike="noStrike" spc="-1" dirty="0">
                <a:solidFill>
                  <a:srgbClr val="000000"/>
                </a:solidFill>
                <a:uFill>
                  <a:solidFill>
                    <a:srgbClr val="FFFFFF"/>
                  </a:solidFill>
                </a:uFill>
                <a:latin typeface="Arial"/>
                <a:ea typeface="DejaVu Sans"/>
              </a:rPr>
              <a:t>SIGNIFICATO DELLA SIMBOLOGIA </a:t>
            </a:r>
            <a:endParaRPr lang="it-IT" sz="1600" b="0" strike="noStrike" spc="-1" dirty="0">
              <a:solidFill>
                <a:srgbClr val="000000"/>
              </a:solidFill>
              <a:uFill>
                <a:solidFill>
                  <a:srgbClr val="FFFFFF"/>
                </a:solidFill>
              </a:uFill>
              <a:latin typeface="Arial"/>
            </a:endParaRPr>
          </a:p>
          <a:p>
            <a:r>
              <a:rPr lang="it-IT" sz="1600" b="0" strike="noStrike" spc="-1" dirty="0">
                <a:solidFill>
                  <a:srgbClr val="000000"/>
                </a:solidFill>
                <a:uFill>
                  <a:solidFill>
                    <a:srgbClr val="FFFFFF"/>
                  </a:solidFill>
                </a:uFill>
                <a:latin typeface="Arial"/>
                <a:ea typeface="DejaVu Sans"/>
              </a:rPr>
              <a:t>CRISTIANA CHE DEVE EMERGERE E’ IL RAPPORTO:</a:t>
            </a:r>
            <a:endParaRPr lang="it-IT" sz="16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a:t>
            </a:r>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p:txBody>
      </p:sp>
      <p:sp>
        <p:nvSpPr>
          <p:cNvPr id="336" name="Line 2"/>
          <p:cNvSpPr/>
          <p:nvPr/>
        </p:nvSpPr>
        <p:spPr>
          <a:xfrm>
            <a:off x="5328000" y="4752000"/>
            <a:ext cx="720000" cy="36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37" name="Line 3"/>
          <p:cNvSpPr/>
          <p:nvPr/>
        </p:nvSpPr>
        <p:spPr>
          <a:xfrm flipH="1">
            <a:off x="5472000" y="5400000"/>
            <a:ext cx="792000" cy="36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38" name="CustomShape 4"/>
          <p:cNvSpPr/>
          <p:nvPr/>
        </p:nvSpPr>
        <p:spPr>
          <a:xfrm>
            <a:off x="4521960" y="5616000"/>
            <a:ext cx="1092240" cy="5742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VERITA’</a:t>
            </a:r>
            <a:endParaRPr lang="it-IT" sz="1800" b="0" strike="noStrike" spc="-1">
              <a:solidFill>
                <a:srgbClr val="000000"/>
              </a:solidFill>
              <a:uFill>
                <a:solidFill>
                  <a:srgbClr val="FFFFFF"/>
                </a:solidFill>
              </a:uFill>
              <a:latin typeface="Arial"/>
            </a:endParaRPr>
          </a:p>
        </p:txBody>
      </p:sp>
      <p:sp>
        <p:nvSpPr>
          <p:cNvPr id="339" name="CustomShape 5"/>
          <p:cNvSpPr/>
          <p:nvPr/>
        </p:nvSpPr>
        <p:spPr>
          <a:xfrm>
            <a:off x="4518720" y="4388040"/>
            <a:ext cx="1006200" cy="4302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CRISTO</a:t>
            </a:r>
            <a:endParaRPr lang="it-IT" sz="1800" b="0" strike="noStrike" spc="-1">
              <a:solidFill>
                <a:srgbClr val="000000"/>
              </a:solidFill>
              <a:uFill>
                <a:solidFill>
                  <a:srgbClr val="FFFFFF"/>
                </a:solidFill>
              </a:uFill>
              <a:latin typeface="Arial"/>
            </a:endParaRPr>
          </a:p>
        </p:txBody>
      </p:sp>
      <p:sp>
        <p:nvSpPr>
          <p:cNvPr id="340" name="CustomShape 6"/>
          <p:cNvSpPr/>
          <p:nvPr/>
        </p:nvSpPr>
        <p:spPr>
          <a:xfrm>
            <a:off x="6192000" y="4896000"/>
            <a:ext cx="1006200" cy="50220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LUCE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CustomShape 1"/>
          <p:cNvSpPr/>
          <p:nvPr/>
        </p:nvSpPr>
        <p:spPr>
          <a:xfrm>
            <a:off x="437040" y="500040"/>
            <a:ext cx="187020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dirty="0">
                <a:solidFill>
                  <a:srgbClr val="000000"/>
                </a:solidFill>
                <a:uFill>
                  <a:solidFill>
                    <a:srgbClr val="FFFFFF"/>
                  </a:solidFill>
                </a:uFill>
                <a:latin typeface="Calibri"/>
                <a:ea typeface="DejaVu Sans"/>
              </a:rPr>
              <a:t>                   </a:t>
            </a:r>
            <a:r>
              <a:rPr lang="it-IT" sz="1800" b="0" strike="noStrike" spc="-1" dirty="0" smtClean="0">
                <a:solidFill>
                  <a:srgbClr val="000000"/>
                </a:solidFill>
                <a:uFill>
                  <a:solidFill>
                    <a:srgbClr val="FFFFFF"/>
                  </a:solidFill>
                </a:uFill>
                <a:latin typeface="Calibri"/>
                <a:ea typeface="DejaVu Sans"/>
              </a:rPr>
              <a:t>   </a:t>
            </a:r>
            <a:r>
              <a:rPr lang="it-IT" sz="3200" b="0" strike="noStrike" spc="-1" dirty="0">
                <a:solidFill>
                  <a:srgbClr val="000000"/>
                </a:solidFill>
                <a:uFill>
                  <a:solidFill>
                    <a:srgbClr val="FFFFFF"/>
                  </a:solidFill>
                </a:uFill>
                <a:latin typeface="Calibri"/>
                <a:ea typeface="DejaVu Sans"/>
              </a:rPr>
              <a:t>8)   DONO-SACRIFICIO</a:t>
            </a:r>
            <a:endParaRPr lang="it-IT" sz="1800" b="0" strike="noStrike" spc="-1" dirty="0">
              <a:solidFill>
                <a:srgbClr val="000000"/>
              </a:solidFill>
              <a:uFill>
                <a:solidFill>
                  <a:srgbClr val="FFFFFF"/>
                </a:solidFill>
              </a:uFill>
              <a:latin typeface="Arial"/>
            </a:endParaRPr>
          </a:p>
        </p:txBody>
      </p:sp>
      <p:pic>
        <p:nvPicPr>
          <p:cNvPr id="342" name="Immagine 341"/>
          <p:cNvPicPr/>
          <p:nvPr/>
        </p:nvPicPr>
        <p:blipFill>
          <a:blip r:embed="rId2"/>
          <a:stretch/>
        </p:blipFill>
        <p:spPr>
          <a:xfrm>
            <a:off x="504000" y="1078920"/>
            <a:ext cx="4246200" cy="2231280"/>
          </a:xfrm>
          <a:prstGeom prst="rect">
            <a:avLst/>
          </a:prstGeom>
          <a:ln>
            <a:noFill/>
          </a:ln>
        </p:spPr>
      </p:pic>
      <p:sp>
        <p:nvSpPr>
          <p:cNvPr id="343" name="CustomShape 2"/>
          <p:cNvSpPr/>
          <p:nvPr/>
        </p:nvSpPr>
        <p:spPr>
          <a:xfrm>
            <a:off x="124200" y="3501720"/>
            <a:ext cx="7911720" cy="1368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 IL SACRIFICIO NELLA VITA EMOTIVA: UNA MADRE PER IL FIGLIO…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OPPURE PER LA CONQUISTA DI UN OBIETTIVO…</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FARE  SUCCESSIVAMENTE UNA RICERCA STORICA SUL SACRIFICIO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NELLE RELIGIONI</a:t>
            </a:r>
            <a:endParaRPr lang="it-IT" sz="1800" b="0" strike="noStrike" spc="-1">
              <a:solidFill>
                <a:srgbClr val="000000"/>
              </a:solidFill>
              <a:uFill>
                <a:solidFill>
                  <a:srgbClr val="FFFFFF"/>
                </a:solidFill>
              </a:uFill>
              <a:latin typeface="Arial"/>
            </a:endParaRPr>
          </a:p>
        </p:txBody>
      </p:sp>
      <p:pic>
        <p:nvPicPr>
          <p:cNvPr id="344" name="Immagine 343"/>
          <p:cNvPicPr/>
          <p:nvPr/>
        </p:nvPicPr>
        <p:blipFill>
          <a:blip r:embed="rId3"/>
          <a:stretch/>
        </p:blipFill>
        <p:spPr>
          <a:xfrm>
            <a:off x="5544000" y="648000"/>
            <a:ext cx="2673720" cy="2673720"/>
          </a:xfrm>
          <a:prstGeom prst="rect">
            <a:avLst/>
          </a:prstGeom>
          <a:ln>
            <a:noFill/>
          </a:ln>
        </p:spPr>
      </p:pic>
      <p:pic>
        <p:nvPicPr>
          <p:cNvPr id="345" name="Immagine 344"/>
          <p:cNvPicPr/>
          <p:nvPr/>
        </p:nvPicPr>
        <p:blipFill>
          <a:blip r:embed="rId4"/>
          <a:stretch/>
        </p:blipFill>
        <p:spPr>
          <a:xfrm>
            <a:off x="4464000" y="4610880"/>
            <a:ext cx="3022200" cy="21898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CustomShape 1"/>
          <p:cNvSpPr/>
          <p:nvPr/>
        </p:nvSpPr>
        <p:spPr>
          <a:xfrm>
            <a:off x="576000" y="504000"/>
            <a:ext cx="7552080" cy="600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PER PASSARE ALLA SPECIFICITA’ E SINGOLARITA’ DEL SACRIFICIO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CRISTIANO</a:t>
            </a:r>
            <a:endParaRPr lang="it-IT" sz="1800" b="0" strike="noStrike" spc="-1">
              <a:solidFill>
                <a:srgbClr val="000000"/>
              </a:solidFill>
              <a:uFill>
                <a:solidFill>
                  <a:srgbClr val="FFFFFF"/>
                </a:solidFill>
              </a:uFill>
              <a:latin typeface="Arial"/>
            </a:endParaRPr>
          </a:p>
        </p:txBody>
      </p:sp>
      <p:pic>
        <p:nvPicPr>
          <p:cNvPr id="347" name="Immagine 346"/>
          <p:cNvPicPr/>
          <p:nvPr/>
        </p:nvPicPr>
        <p:blipFill>
          <a:blip r:embed="rId2"/>
          <a:stretch/>
        </p:blipFill>
        <p:spPr>
          <a:xfrm>
            <a:off x="150480" y="1154160"/>
            <a:ext cx="3015720" cy="3740040"/>
          </a:xfrm>
          <a:prstGeom prst="rect">
            <a:avLst/>
          </a:prstGeom>
          <a:ln>
            <a:noFill/>
          </a:ln>
        </p:spPr>
      </p:pic>
      <p:pic>
        <p:nvPicPr>
          <p:cNvPr id="348" name="Immagine 347"/>
          <p:cNvPicPr/>
          <p:nvPr/>
        </p:nvPicPr>
        <p:blipFill>
          <a:blip r:embed="rId3"/>
          <a:stretch/>
        </p:blipFill>
        <p:spPr>
          <a:xfrm>
            <a:off x="3071802" y="3000372"/>
            <a:ext cx="2410920" cy="2055240"/>
          </a:xfrm>
          <a:prstGeom prst="rect">
            <a:avLst/>
          </a:prstGeom>
          <a:ln>
            <a:noFill/>
          </a:ln>
        </p:spPr>
      </p:pic>
      <p:sp>
        <p:nvSpPr>
          <p:cNvPr id="349" name="CustomShape 2"/>
          <p:cNvSpPr/>
          <p:nvPr/>
        </p:nvSpPr>
        <p:spPr>
          <a:xfrm>
            <a:off x="4176000" y="1296000"/>
            <a:ext cx="4656600" cy="162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NEL CRISTIANESIMO NON E’ L’UOMO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CHE OFFRE SACRIFICI A DIO MA DIO HA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OFFERTO IL FIGLIO COME</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SACRIFICIO PER NOI</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p:txBody>
      </p:sp>
      <p:sp>
        <p:nvSpPr>
          <p:cNvPr id="350" name="CustomShape 3"/>
          <p:cNvSpPr/>
          <p:nvPr/>
        </p:nvSpPr>
        <p:spPr>
          <a:xfrm>
            <a:off x="1008000" y="5256000"/>
            <a:ext cx="4920120" cy="111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L’IMMAGINE ANALOGICA PIU’ ADATTA</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QUELLA DI UNA MADRE CHE SACRIFICA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SE STESSA PER IL BENE DI UN FIGLIO….</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p:txBody>
      </p:sp>
      <p:pic>
        <p:nvPicPr>
          <p:cNvPr id="7" name="Immagine 6" descr="l-agnello-n.jpg"/>
          <p:cNvPicPr>
            <a:picLocks noChangeAspect="1"/>
          </p:cNvPicPr>
          <p:nvPr/>
        </p:nvPicPr>
        <p:blipFill>
          <a:blip r:embed="rId4"/>
          <a:stretch>
            <a:fillRect/>
          </a:stretch>
        </p:blipFill>
        <p:spPr>
          <a:xfrm>
            <a:off x="5786446" y="2714620"/>
            <a:ext cx="3047997" cy="22859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Immagine 350"/>
          <p:cNvPicPr/>
          <p:nvPr/>
        </p:nvPicPr>
        <p:blipFill>
          <a:blip r:embed="rId2"/>
          <a:stretch/>
        </p:blipFill>
        <p:spPr>
          <a:xfrm>
            <a:off x="864000" y="202320"/>
            <a:ext cx="4760280" cy="6347880"/>
          </a:xfrm>
          <a:prstGeom prst="rect">
            <a:avLst/>
          </a:prstGeom>
          <a:ln>
            <a:noFill/>
          </a:ln>
        </p:spPr>
      </p:pic>
      <p:sp>
        <p:nvSpPr>
          <p:cNvPr id="352" name="CustomShape 1"/>
          <p:cNvSpPr/>
          <p:nvPr/>
        </p:nvSpPr>
        <p:spPr>
          <a:xfrm>
            <a:off x="5832000" y="360000"/>
            <a:ext cx="3199320" cy="1880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GIANNA BERETTA MOLLA…</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RACCONTARE LA STORIA,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DOCUMENTARSI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VIA INTERNET…. </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CustomShape 1"/>
          <p:cNvSpPr/>
          <p:nvPr/>
        </p:nvSpPr>
        <p:spPr>
          <a:xfrm>
            <a:off x="434520" y="357120"/>
            <a:ext cx="1077840" cy="3621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          </a:t>
            </a:r>
            <a:r>
              <a:rPr lang="it-IT" sz="3600" b="0" strike="noStrike" spc="-1">
                <a:solidFill>
                  <a:srgbClr val="000000"/>
                </a:solidFill>
                <a:uFill>
                  <a:solidFill>
                    <a:srgbClr val="FFFFFF"/>
                  </a:solidFill>
                </a:uFill>
                <a:latin typeface="Calibri"/>
                <a:ea typeface="DejaVu Sans"/>
              </a:rPr>
              <a:t>9) SALVEZZA</a:t>
            </a:r>
            <a:endParaRPr lang="it-IT" sz="1800" b="0" strike="noStrike" spc="-1">
              <a:solidFill>
                <a:srgbClr val="000000"/>
              </a:solidFill>
              <a:uFill>
                <a:solidFill>
                  <a:srgbClr val="FFFFFF"/>
                </a:solidFill>
              </a:uFill>
              <a:latin typeface="Arial"/>
            </a:endParaRPr>
          </a:p>
        </p:txBody>
      </p:sp>
      <p:pic>
        <p:nvPicPr>
          <p:cNvPr id="354" name="Immagine 353"/>
          <p:cNvPicPr/>
          <p:nvPr/>
        </p:nvPicPr>
        <p:blipFill>
          <a:blip r:embed="rId2"/>
          <a:stretch/>
        </p:blipFill>
        <p:spPr>
          <a:xfrm>
            <a:off x="3528000" y="4752000"/>
            <a:ext cx="3758760" cy="1726560"/>
          </a:xfrm>
          <a:prstGeom prst="rect">
            <a:avLst/>
          </a:prstGeom>
          <a:ln>
            <a:noFill/>
          </a:ln>
        </p:spPr>
      </p:pic>
      <p:sp>
        <p:nvSpPr>
          <p:cNvPr id="355" name="CustomShape 2"/>
          <p:cNvSpPr/>
          <p:nvPr/>
        </p:nvSpPr>
        <p:spPr>
          <a:xfrm>
            <a:off x="87480" y="1152000"/>
            <a:ext cx="3663000" cy="85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Proporre un’attivita’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di fotolinguaggio sul significato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l’esperienza umana del salvare. </a:t>
            </a:r>
            <a:endParaRPr lang="it-IT" sz="1800" b="0" strike="noStrike" spc="-1">
              <a:solidFill>
                <a:srgbClr val="000000"/>
              </a:solidFill>
              <a:uFill>
                <a:solidFill>
                  <a:srgbClr val="FFFFFF"/>
                </a:solidFill>
              </a:uFill>
              <a:latin typeface="Arial"/>
            </a:endParaRPr>
          </a:p>
        </p:txBody>
      </p:sp>
      <p:sp>
        <p:nvSpPr>
          <p:cNvPr id="356" name="CustomShape 3"/>
          <p:cNvSpPr/>
          <p:nvPr/>
        </p:nvSpPr>
        <p:spPr>
          <a:xfrm>
            <a:off x="87480" y="1944000"/>
            <a:ext cx="4551480" cy="213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 proiettare alcune immagini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Legate a situazioni di salvataggio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analizzarle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da che cosa dobbiamo essere salvati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 cosa significa salvare nei diversi contesti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Presi in esame</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Che situazione emotivo-psicologica si crea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Nella persona bisognosa di salvataggio</a:t>
            </a:r>
            <a:endParaRPr lang="it-IT" sz="1800" b="0" strike="noStrike" spc="-1">
              <a:solidFill>
                <a:srgbClr val="000000"/>
              </a:solidFill>
              <a:uFill>
                <a:solidFill>
                  <a:srgbClr val="FFFFFF"/>
                </a:solidFill>
              </a:uFill>
              <a:latin typeface="Arial"/>
            </a:endParaRPr>
          </a:p>
        </p:txBody>
      </p:sp>
      <p:pic>
        <p:nvPicPr>
          <p:cNvPr id="357" name="Immagine 356"/>
          <p:cNvPicPr/>
          <p:nvPr/>
        </p:nvPicPr>
        <p:blipFill>
          <a:blip r:embed="rId3"/>
          <a:stretch/>
        </p:blipFill>
        <p:spPr>
          <a:xfrm>
            <a:off x="165600" y="4176000"/>
            <a:ext cx="2712960" cy="2593440"/>
          </a:xfrm>
          <a:prstGeom prst="rect">
            <a:avLst/>
          </a:prstGeom>
          <a:ln>
            <a:noFill/>
          </a:ln>
        </p:spPr>
      </p:pic>
      <p:pic>
        <p:nvPicPr>
          <p:cNvPr id="358" name="Immagine 357"/>
          <p:cNvPicPr/>
          <p:nvPr/>
        </p:nvPicPr>
        <p:blipFill>
          <a:blip r:embed="rId4" cstate="print"/>
          <a:stretch/>
        </p:blipFill>
        <p:spPr>
          <a:xfrm>
            <a:off x="3706200" y="106920"/>
            <a:ext cx="4140360" cy="1901880"/>
          </a:xfrm>
          <a:prstGeom prst="rect">
            <a:avLst/>
          </a:prstGeom>
          <a:ln>
            <a:noFill/>
          </a:ln>
        </p:spPr>
      </p:pic>
      <p:pic>
        <p:nvPicPr>
          <p:cNvPr id="359" name="Immagine 358"/>
          <p:cNvPicPr/>
          <p:nvPr/>
        </p:nvPicPr>
        <p:blipFill>
          <a:blip r:embed="rId5"/>
          <a:stretch/>
        </p:blipFill>
        <p:spPr>
          <a:xfrm>
            <a:off x="4714876" y="2428868"/>
            <a:ext cx="2071702" cy="2080124"/>
          </a:xfrm>
          <a:prstGeom prst="rect">
            <a:avLst/>
          </a:prstGeom>
          <a:ln>
            <a:noFill/>
          </a:ln>
        </p:spPr>
      </p:pic>
      <p:sp>
        <p:nvSpPr>
          <p:cNvPr id="9" name="CasellaDiTesto 8"/>
          <p:cNvSpPr txBox="1"/>
          <p:nvPr/>
        </p:nvSpPr>
        <p:spPr>
          <a:xfrm>
            <a:off x="7072330" y="2285992"/>
            <a:ext cx="2098651" cy="830997"/>
          </a:xfrm>
          <a:prstGeom prst="rect">
            <a:avLst/>
          </a:prstGeom>
          <a:noFill/>
        </p:spPr>
        <p:txBody>
          <a:bodyPr wrap="none" rtlCol="0">
            <a:spAutoFit/>
          </a:bodyPr>
          <a:lstStyle/>
          <a:p>
            <a:r>
              <a:rPr lang="it-IT" sz="1600" dirty="0" smtClean="0"/>
              <a:t>Proiezione e dibattito</a:t>
            </a:r>
          </a:p>
          <a:p>
            <a:r>
              <a:rPr lang="it-IT" sz="1600" dirty="0" smtClean="0"/>
              <a:t>Sul film</a:t>
            </a:r>
          </a:p>
          <a:p>
            <a:r>
              <a:rPr lang="it-IT" sz="1600" dirty="0" smtClean="0"/>
              <a:t>“Terra ferma”</a:t>
            </a:r>
            <a:endParaRPr lang="it-IT" sz="1600" dirty="0"/>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CustomShape 1"/>
          <p:cNvSpPr/>
          <p:nvPr/>
        </p:nvSpPr>
        <p:spPr>
          <a:xfrm>
            <a:off x="504000" y="72000"/>
            <a:ext cx="8443800" cy="826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2600" b="0" strike="noStrike" spc="-1">
                <a:solidFill>
                  <a:srgbClr val="000000"/>
                </a:solidFill>
                <a:uFill>
                  <a:solidFill>
                    <a:srgbClr val="FFFFFF"/>
                  </a:solidFill>
                </a:uFill>
                <a:latin typeface="Arial"/>
                <a:ea typeface="DejaVu Sans"/>
              </a:rPr>
              <a:t>Tutti i significati emersi entrano nell’esperienza cristiana </a:t>
            </a:r>
            <a:endParaRPr lang="it-IT" sz="1800" b="0" strike="noStrike" spc="-1">
              <a:solidFill>
                <a:srgbClr val="000000"/>
              </a:solidFill>
              <a:uFill>
                <a:solidFill>
                  <a:srgbClr val="FFFFFF"/>
                </a:solidFill>
              </a:uFill>
              <a:latin typeface="Arial"/>
            </a:endParaRPr>
          </a:p>
          <a:p>
            <a:r>
              <a:rPr lang="it-IT" sz="2600" b="0" strike="noStrike" spc="-1">
                <a:solidFill>
                  <a:srgbClr val="000000"/>
                </a:solidFill>
                <a:uFill>
                  <a:solidFill>
                    <a:srgbClr val="FFFFFF"/>
                  </a:solidFill>
                </a:uFill>
                <a:latin typeface="Arial"/>
                <a:ea typeface="DejaVu Sans"/>
              </a:rPr>
              <a:t>ma essa è anche molto di più...</a:t>
            </a:r>
            <a:endParaRPr lang="it-IT" sz="1800" b="0" strike="noStrike" spc="-1">
              <a:solidFill>
                <a:srgbClr val="000000"/>
              </a:solidFill>
              <a:uFill>
                <a:solidFill>
                  <a:srgbClr val="FFFFFF"/>
                </a:solidFill>
              </a:uFill>
              <a:latin typeface="Arial"/>
            </a:endParaRPr>
          </a:p>
        </p:txBody>
      </p:sp>
      <p:pic>
        <p:nvPicPr>
          <p:cNvPr id="361" name="Immagine 360"/>
          <p:cNvPicPr/>
          <p:nvPr/>
        </p:nvPicPr>
        <p:blipFill>
          <a:blip r:embed="rId2"/>
          <a:stretch/>
        </p:blipFill>
        <p:spPr>
          <a:xfrm>
            <a:off x="1728000" y="1008000"/>
            <a:ext cx="5662440" cy="4135680"/>
          </a:xfrm>
          <a:prstGeom prst="rect">
            <a:avLst/>
          </a:prstGeom>
          <a:ln>
            <a:noFill/>
          </a:ln>
        </p:spPr>
      </p:pic>
      <p:sp>
        <p:nvSpPr>
          <p:cNvPr id="362" name="CustomShape 2"/>
          <p:cNvSpPr/>
          <p:nvPr/>
        </p:nvSpPr>
        <p:spPr>
          <a:xfrm>
            <a:off x="216000" y="5400000"/>
            <a:ext cx="627372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Leggere e confrontare i racconti evangelici della risurrezione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CustomShape 1"/>
          <p:cNvSpPr/>
          <p:nvPr/>
        </p:nvSpPr>
        <p:spPr>
          <a:xfrm>
            <a:off x="428760" y="288000"/>
            <a:ext cx="8712360" cy="910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200" b="0" strike="noStrike" spc="-1" dirty="0">
                <a:solidFill>
                  <a:srgbClr val="000000"/>
                </a:solidFill>
                <a:uFill>
                  <a:solidFill>
                    <a:srgbClr val="FFFFFF"/>
                  </a:solidFill>
                </a:uFill>
                <a:latin typeface="Calibri"/>
                <a:ea typeface="DejaVu Sans"/>
              </a:rPr>
              <a:t>LA RIVELAZIONE </a:t>
            </a:r>
            <a:r>
              <a:rPr lang="it-IT" sz="2200" b="0" strike="noStrike" spc="-1" dirty="0" err="1">
                <a:solidFill>
                  <a:srgbClr val="000000"/>
                </a:solidFill>
                <a:uFill>
                  <a:solidFill>
                    <a:srgbClr val="FFFFFF"/>
                  </a:solidFill>
                </a:uFill>
                <a:latin typeface="Calibri"/>
                <a:ea typeface="DejaVu Sans"/>
              </a:rPr>
              <a:t>CI</a:t>
            </a:r>
            <a:r>
              <a:rPr lang="it-IT" sz="2200" b="0" strike="noStrike" spc="-1" dirty="0">
                <a:solidFill>
                  <a:srgbClr val="000000"/>
                </a:solidFill>
                <a:uFill>
                  <a:solidFill>
                    <a:srgbClr val="FFFFFF"/>
                  </a:solidFill>
                </a:uFill>
                <a:latin typeface="Calibri"/>
                <a:ea typeface="DejaVu Sans"/>
              </a:rPr>
              <a:t> PARLA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UNA COMUNICAZIONE FRA DIO E L’UOMO FATTA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PAROLE,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GESTI CHE USANO ELEMENTI SENSIBILI TRATTI DALLA NOSTRA ESPERIENZA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VITA QUOTIDIANA COL FINE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CREARE UNA RELAZIONE </a:t>
            </a:r>
            <a:r>
              <a:rPr lang="it-IT" sz="2200" b="0" strike="noStrike" spc="-1" dirty="0" err="1">
                <a:solidFill>
                  <a:srgbClr val="000000"/>
                </a:solidFill>
                <a:uFill>
                  <a:solidFill>
                    <a:srgbClr val="FFFFFF"/>
                  </a:solidFill>
                </a:uFill>
                <a:latin typeface="Calibri"/>
                <a:ea typeface="DejaVu Sans"/>
              </a:rPr>
              <a:t>DI</a:t>
            </a:r>
            <a:r>
              <a:rPr lang="it-IT" sz="2200" b="0" strike="noStrike" spc="-1" dirty="0">
                <a:solidFill>
                  <a:srgbClr val="000000"/>
                </a:solidFill>
                <a:uFill>
                  <a:solidFill>
                    <a:srgbClr val="FFFFFF"/>
                  </a:solidFill>
                </a:uFill>
                <a:latin typeface="Calibri"/>
                <a:ea typeface="DejaVu Sans"/>
              </a:rPr>
              <a:t> AMICIZIA </a:t>
            </a:r>
            <a:endParaRPr lang="it-IT" sz="1800" b="0" strike="noStrike" spc="-1" dirty="0">
              <a:solidFill>
                <a:srgbClr val="000000"/>
              </a:solidFill>
              <a:uFill>
                <a:solidFill>
                  <a:srgbClr val="FFFFFF"/>
                </a:solidFill>
              </a:uFill>
              <a:latin typeface="Arial"/>
            </a:endParaRPr>
          </a:p>
        </p:txBody>
      </p:sp>
      <p:sp>
        <p:nvSpPr>
          <p:cNvPr id="364" name="Line 2"/>
          <p:cNvSpPr/>
          <p:nvPr/>
        </p:nvSpPr>
        <p:spPr>
          <a:xfrm>
            <a:off x="3312000" y="1584000"/>
            <a:ext cx="1512000" cy="14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365" name="CustomShape 3"/>
          <p:cNvSpPr/>
          <p:nvPr/>
        </p:nvSpPr>
        <p:spPr>
          <a:xfrm>
            <a:off x="4786314" y="1357298"/>
            <a:ext cx="1798560" cy="136656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2800" b="0" strike="noStrike" spc="-1" dirty="0">
                <a:solidFill>
                  <a:srgbClr val="000000"/>
                </a:solidFill>
                <a:uFill>
                  <a:solidFill>
                    <a:srgbClr val="FFFFFF"/>
                  </a:solidFill>
                </a:uFill>
                <a:latin typeface="Arial"/>
                <a:ea typeface="DejaVu Sans"/>
              </a:rPr>
              <a:t>GRAZIA</a:t>
            </a:r>
            <a:endParaRPr lang="it-IT" sz="1800" b="0" strike="noStrike" spc="-1" dirty="0">
              <a:solidFill>
                <a:srgbClr val="000000"/>
              </a:solidFill>
              <a:uFill>
                <a:solidFill>
                  <a:srgbClr val="FFFFFF"/>
                </a:solidFill>
              </a:uFill>
              <a:latin typeface="Arial"/>
            </a:endParaRPr>
          </a:p>
        </p:txBody>
      </p:sp>
      <p:sp>
        <p:nvSpPr>
          <p:cNvPr id="366" name="CustomShape 4"/>
          <p:cNvSpPr/>
          <p:nvPr/>
        </p:nvSpPr>
        <p:spPr>
          <a:xfrm>
            <a:off x="576000" y="3096000"/>
            <a:ext cx="8334360" cy="1368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i="1" strike="noStrike" spc="-1">
                <a:solidFill>
                  <a:srgbClr val="000000"/>
                </a:solidFill>
                <a:uFill>
                  <a:solidFill>
                    <a:srgbClr val="FFFFFF"/>
                  </a:solidFill>
                </a:uFill>
                <a:latin typeface="Arial"/>
                <a:ea typeface="DejaVu Sans"/>
              </a:rPr>
              <a:t>Piacque a DIO nella sua bontà e sapienza rivelarsi in persona e manifestare il</a:t>
            </a:r>
            <a:endParaRPr lang="it-IT" sz="1800" b="0" strike="noStrike" spc="-1">
              <a:solidFill>
                <a:srgbClr val="000000"/>
              </a:solidFill>
              <a:uFill>
                <a:solidFill>
                  <a:srgbClr val="FFFFFF"/>
                </a:solidFill>
              </a:uFill>
              <a:latin typeface="Arial"/>
            </a:endParaRPr>
          </a:p>
          <a:p>
            <a:r>
              <a:rPr lang="it-IT" sz="1800" b="0" i="1" strike="noStrike" spc="-1">
                <a:solidFill>
                  <a:srgbClr val="000000"/>
                </a:solidFill>
                <a:uFill>
                  <a:solidFill>
                    <a:srgbClr val="FFFFFF"/>
                  </a:solidFill>
                </a:uFill>
                <a:latin typeface="Arial"/>
                <a:ea typeface="DejaVu Sans"/>
              </a:rPr>
              <a:t>Mistero della sua volontà mediante il quale gli uomini, per mezzo di Cristo, Verbo</a:t>
            </a:r>
            <a:endParaRPr lang="it-IT" sz="1800" b="0" strike="noStrike" spc="-1">
              <a:solidFill>
                <a:srgbClr val="000000"/>
              </a:solidFill>
              <a:uFill>
                <a:solidFill>
                  <a:srgbClr val="FFFFFF"/>
                </a:solidFill>
              </a:uFill>
              <a:latin typeface="Arial"/>
            </a:endParaRPr>
          </a:p>
          <a:p>
            <a:r>
              <a:rPr lang="it-IT" sz="1800" b="0" i="1" strike="noStrike" spc="-1">
                <a:solidFill>
                  <a:srgbClr val="000000"/>
                </a:solidFill>
                <a:uFill>
                  <a:solidFill>
                    <a:srgbClr val="FFFFFF"/>
                  </a:solidFill>
                </a:uFill>
                <a:latin typeface="Arial"/>
                <a:ea typeface="DejaVu Sans"/>
              </a:rPr>
              <a:t> fatto carne,hanno accesso al Padre nello Spirito Santo e sono resi partecipi</a:t>
            </a:r>
            <a:endParaRPr lang="it-IT" sz="1800" b="0" strike="noStrike" spc="-1">
              <a:solidFill>
                <a:srgbClr val="000000"/>
              </a:solidFill>
              <a:uFill>
                <a:solidFill>
                  <a:srgbClr val="FFFFFF"/>
                </a:solidFill>
              </a:uFill>
              <a:latin typeface="Arial"/>
            </a:endParaRPr>
          </a:p>
          <a:p>
            <a:r>
              <a:rPr lang="it-IT" sz="1800" b="0" i="1" strike="noStrike" spc="-1">
                <a:solidFill>
                  <a:srgbClr val="000000"/>
                </a:solidFill>
                <a:uFill>
                  <a:solidFill>
                    <a:srgbClr val="FFFFFF"/>
                  </a:solidFill>
                </a:uFill>
                <a:latin typeface="Arial"/>
                <a:ea typeface="DejaVu Sans"/>
              </a:rPr>
              <a:t> Della divina natura. Con questa rivelazione Dio invisibile nel suo grande amore</a:t>
            </a:r>
            <a:endParaRPr lang="it-IT" sz="1800" b="0" strike="noStrike" spc="-1">
              <a:solidFill>
                <a:srgbClr val="000000"/>
              </a:solidFill>
              <a:uFill>
                <a:solidFill>
                  <a:srgbClr val="FFFFFF"/>
                </a:solidFill>
              </a:uFill>
              <a:latin typeface="Arial"/>
            </a:endParaRPr>
          </a:p>
          <a:p>
            <a:r>
              <a:rPr lang="it-IT" sz="1800" b="0" i="1" strike="noStrike" spc="-1">
                <a:solidFill>
                  <a:srgbClr val="000000"/>
                </a:solidFill>
                <a:uFill>
                  <a:solidFill>
                    <a:srgbClr val="FFFFFF"/>
                  </a:solidFill>
                </a:uFill>
                <a:latin typeface="Arial"/>
                <a:ea typeface="DejaVu Sans"/>
              </a:rPr>
              <a:t>Parla agli uomini come ad amici” (Dei Verbum I,2)</a:t>
            </a:r>
            <a:endParaRPr lang="it-IT" sz="1800" b="0" strike="noStrike" spc="-1">
              <a:solidFill>
                <a:srgbClr val="000000"/>
              </a:solidFill>
              <a:uFill>
                <a:solidFill>
                  <a:srgbClr val="FFFFFF"/>
                </a:solidFill>
              </a:uFill>
              <a:latin typeface="Arial"/>
            </a:endParaRPr>
          </a:p>
        </p:txBody>
      </p:sp>
      <p:sp>
        <p:nvSpPr>
          <p:cNvPr id="367" name="CustomShape 5"/>
          <p:cNvSpPr/>
          <p:nvPr/>
        </p:nvSpPr>
        <p:spPr>
          <a:xfrm>
            <a:off x="432000" y="4896000"/>
            <a:ext cx="8518680" cy="856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CON QUESTA DEFINIZIONE L’ESPERIENZA UMANA DELL’AMICIZIA</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STATA SOLENNEMENTE CONSACRATA QUALE ESPERIENZA TEOLOGALE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“LUOGO TEOLOGICO” DELLA RIVELAZIONE!</a:t>
            </a:r>
            <a:endParaRPr lang="it-IT" sz="1800" b="0" strike="noStrike" spc="-1">
              <a:solidFill>
                <a:srgbClr val="000000"/>
              </a:solidFill>
              <a:uFill>
                <a:solidFill>
                  <a:srgbClr val="FFFFFF"/>
                </a:solidFill>
              </a:uFill>
              <a:latin typeface="Arial"/>
            </a:endParaRPr>
          </a:p>
        </p:txBody>
      </p:sp>
      <p:sp>
        <p:nvSpPr>
          <p:cNvPr id="7" name="Freccia a destra 6"/>
          <p:cNvSpPr/>
          <p:nvPr/>
        </p:nvSpPr>
        <p:spPr>
          <a:xfrm>
            <a:off x="6715140" y="1785926"/>
            <a:ext cx="500066" cy="4131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Triangolo isoscele 7"/>
          <p:cNvSpPr/>
          <p:nvPr/>
        </p:nvSpPr>
        <p:spPr>
          <a:xfrm>
            <a:off x="6858016" y="1357298"/>
            <a:ext cx="2143140" cy="142876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AMICIZIA</a:t>
            </a:r>
            <a:endParaRPr lang="it-IT" dirty="0"/>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 name="Immagine 367"/>
          <p:cNvPicPr/>
          <p:nvPr/>
        </p:nvPicPr>
        <p:blipFill>
          <a:blip r:embed="rId2"/>
          <a:stretch/>
        </p:blipFill>
        <p:spPr>
          <a:xfrm>
            <a:off x="72000" y="0"/>
            <a:ext cx="3382560" cy="2536560"/>
          </a:xfrm>
          <a:prstGeom prst="rect">
            <a:avLst/>
          </a:prstGeom>
          <a:ln>
            <a:noFill/>
          </a:ln>
        </p:spPr>
      </p:pic>
      <p:sp>
        <p:nvSpPr>
          <p:cNvPr id="369" name="CustomShape 1"/>
          <p:cNvSpPr/>
          <p:nvPr/>
        </p:nvSpPr>
        <p:spPr>
          <a:xfrm>
            <a:off x="4752000" y="504000"/>
            <a:ext cx="4390560" cy="23925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INNUMEREVOLI SONO LE ATTIVITA’</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DIDATTICAMENTE SFRUTTABILI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SULL’AMICIZIA . IN QUESTO PERCORSO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POSSONO ESSERE RIPRESE DA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UNITA’ DI APPRENDIMENTO PRECEDENTI</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E SVILUPPATE IN UN ORIENTAMENTO</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LITURGICO - SACRAMENTALE</a:t>
            </a:r>
            <a:endParaRPr lang="it-IT" sz="1800" b="0" strike="noStrike" spc="-1">
              <a:solidFill>
                <a:srgbClr val="000000"/>
              </a:solidFill>
              <a:uFill>
                <a:solidFill>
                  <a:srgbClr val="FFFFFF"/>
                </a:solidFill>
              </a:uFill>
              <a:latin typeface="Arial"/>
            </a:endParaRPr>
          </a:p>
        </p:txBody>
      </p:sp>
      <p:pic>
        <p:nvPicPr>
          <p:cNvPr id="370" name="Immagine 369"/>
          <p:cNvPicPr/>
          <p:nvPr/>
        </p:nvPicPr>
        <p:blipFill>
          <a:blip r:embed="rId3"/>
          <a:stretch/>
        </p:blipFill>
        <p:spPr>
          <a:xfrm>
            <a:off x="138240" y="3024000"/>
            <a:ext cx="5121720" cy="3697200"/>
          </a:xfrm>
          <a:prstGeom prst="rect">
            <a:avLst/>
          </a:prstGeom>
          <a:ln>
            <a:noFill/>
          </a:ln>
        </p:spPr>
      </p:pic>
      <p:sp>
        <p:nvSpPr>
          <p:cNvPr id="371" name="CustomShape 2"/>
          <p:cNvSpPr/>
          <p:nvPr/>
        </p:nvSpPr>
        <p:spPr>
          <a:xfrm>
            <a:off x="216000" y="2736000"/>
            <a:ext cx="239832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BRAINSTORMING….</a:t>
            </a:r>
            <a:endParaRPr lang="it-IT" sz="1800" b="0" strike="noStrike" spc="-1">
              <a:solidFill>
                <a:srgbClr val="000000"/>
              </a:solidFill>
              <a:uFill>
                <a:solidFill>
                  <a:srgbClr val="FFFFFF"/>
                </a:solidFill>
              </a:uFill>
              <a:latin typeface="Arial"/>
            </a:endParaRPr>
          </a:p>
        </p:txBody>
      </p:sp>
      <p:sp>
        <p:nvSpPr>
          <p:cNvPr id="372" name="CustomShape 3"/>
          <p:cNvSpPr/>
          <p:nvPr/>
        </p:nvSpPr>
        <p:spPr>
          <a:xfrm>
            <a:off x="5832000" y="3384000"/>
            <a:ext cx="3400920" cy="1487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400" b="0" strike="noStrike" spc="-1">
                <a:solidFill>
                  <a:srgbClr val="000000"/>
                </a:solidFill>
                <a:uFill>
                  <a:solidFill>
                    <a:srgbClr val="FFFFFF"/>
                  </a:solidFill>
                </a:uFill>
                <a:latin typeface="Arial"/>
                <a:ea typeface="DejaVu Sans"/>
              </a:rPr>
              <a:t>RIFLESSIONI SCRITTE </a:t>
            </a:r>
            <a:endParaRPr lang="it-IT" sz="1800" b="0" strike="noStrike" spc="-1">
              <a:solidFill>
                <a:srgbClr val="000000"/>
              </a:solidFill>
              <a:uFill>
                <a:solidFill>
                  <a:srgbClr val="FFFFFF"/>
                </a:solidFill>
              </a:uFill>
              <a:latin typeface="Arial"/>
            </a:endParaRPr>
          </a:p>
          <a:p>
            <a:r>
              <a:rPr lang="it-IT" sz="1400" b="0" strike="noStrike" spc="-1">
                <a:solidFill>
                  <a:srgbClr val="000000"/>
                </a:solidFill>
                <a:uFill>
                  <a:solidFill>
                    <a:srgbClr val="FFFFFF"/>
                  </a:solidFill>
                </a:uFill>
                <a:latin typeface="Arial"/>
                <a:ea typeface="DejaVu Sans"/>
              </a:rPr>
              <a:t>SU Gv15,14-15:</a:t>
            </a:r>
            <a:endParaRPr lang="it-IT" sz="1800" b="0" strike="noStrike" spc="-1">
              <a:solidFill>
                <a:srgbClr val="000000"/>
              </a:solidFill>
              <a:uFill>
                <a:solidFill>
                  <a:srgbClr val="FFFFFF"/>
                </a:solidFill>
              </a:uFill>
              <a:latin typeface="Arial"/>
            </a:endParaRPr>
          </a:p>
          <a:p>
            <a:r>
              <a:rPr lang="it-IT" sz="1400" b="0" i="1" strike="noStrike" spc="-1">
                <a:solidFill>
                  <a:srgbClr val="000000"/>
                </a:solidFill>
                <a:uFill>
                  <a:solidFill>
                    <a:srgbClr val="FFFFFF"/>
                  </a:solidFill>
                </a:uFill>
                <a:latin typeface="Arial"/>
                <a:ea typeface="DejaVu Sans"/>
              </a:rPr>
              <a:t>“Non vi chiamo più servi, perché il servo </a:t>
            </a:r>
            <a:endParaRPr lang="it-IT" sz="1800" b="0" strike="noStrike" spc="-1">
              <a:solidFill>
                <a:srgbClr val="000000"/>
              </a:solidFill>
              <a:uFill>
                <a:solidFill>
                  <a:srgbClr val="FFFFFF"/>
                </a:solidFill>
              </a:uFill>
              <a:latin typeface="Arial"/>
            </a:endParaRPr>
          </a:p>
          <a:p>
            <a:r>
              <a:rPr lang="it-IT" sz="1400" b="0" i="1" strike="noStrike" spc="-1">
                <a:solidFill>
                  <a:srgbClr val="000000"/>
                </a:solidFill>
                <a:uFill>
                  <a:solidFill>
                    <a:srgbClr val="FFFFFF"/>
                  </a:solidFill>
                </a:uFill>
                <a:latin typeface="Arial"/>
                <a:ea typeface="DejaVu Sans"/>
              </a:rPr>
              <a:t>non sa quello che fa il suo padrone,</a:t>
            </a:r>
            <a:endParaRPr lang="it-IT" sz="1800" b="0" strike="noStrike" spc="-1">
              <a:solidFill>
                <a:srgbClr val="000000"/>
              </a:solidFill>
              <a:uFill>
                <a:solidFill>
                  <a:srgbClr val="FFFFFF"/>
                </a:solidFill>
              </a:uFill>
              <a:latin typeface="Arial"/>
            </a:endParaRPr>
          </a:p>
          <a:p>
            <a:r>
              <a:rPr lang="it-IT" sz="1400" b="0" i="1" strike="noStrike" spc="-1">
                <a:solidFill>
                  <a:srgbClr val="000000"/>
                </a:solidFill>
                <a:uFill>
                  <a:solidFill>
                    <a:srgbClr val="FFFFFF"/>
                  </a:solidFill>
                </a:uFill>
                <a:latin typeface="Arial"/>
                <a:ea typeface="DejaVu Sans"/>
              </a:rPr>
              <a:t>ma vi ho chiamati amici perché tutto</a:t>
            </a:r>
            <a:endParaRPr lang="it-IT" sz="1800" b="0" strike="noStrike" spc="-1">
              <a:solidFill>
                <a:srgbClr val="000000"/>
              </a:solidFill>
              <a:uFill>
                <a:solidFill>
                  <a:srgbClr val="FFFFFF"/>
                </a:solidFill>
              </a:uFill>
              <a:latin typeface="Arial"/>
            </a:endParaRPr>
          </a:p>
          <a:p>
            <a:r>
              <a:rPr lang="it-IT" sz="1400" b="0" i="1" strike="noStrike" spc="-1">
                <a:solidFill>
                  <a:srgbClr val="000000"/>
                </a:solidFill>
                <a:uFill>
                  <a:solidFill>
                    <a:srgbClr val="FFFFFF"/>
                  </a:solidFill>
                </a:uFill>
                <a:latin typeface="Arial"/>
                <a:ea typeface="DejaVu Sans"/>
              </a:rPr>
              <a:t>quello che ho udito dal Padre mio</a:t>
            </a:r>
            <a:endParaRPr lang="it-IT" sz="1800" b="0" strike="noStrike" spc="-1">
              <a:solidFill>
                <a:srgbClr val="000000"/>
              </a:solidFill>
              <a:uFill>
                <a:solidFill>
                  <a:srgbClr val="FFFFFF"/>
                </a:solidFill>
              </a:uFill>
              <a:latin typeface="Arial"/>
            </a:endParaRPr>
          </a:p>
          <a:p>
            <a:r>
              <a:rPr lang="it-IT" sz="1400" b="0" i="1" strike="noStrike" spc="-1">
                <a:solidFill>
                  <a:srgbClr val="000000"/>
                </a:solidFill>
                <a:uFill>
                  <a:solidFill>
                    <a:srgbClr val="FFFFFF"/>
                  </a:solidFill>
                </a:uFill>
                <a:latin typeface="Arial"/>
                <a:ea typeface="DejaVu Sans"/>
              </a:rPr>
              <a:t>l’ho fatto conoscere a voi”</a:t>
            </a:r>
            <a:endParaRPr lang="it-IT" sz="1800" b="0" strike="noStrike" spc="-1">
              <a:solidFill>
                <a:srgbClr val="000000"/>
              </a:solidFill>
              <a:uFill>
                <a:solidFill>
                  <a:srgbClr val="FFFFFF"/>
                </a:solidFill>
              </a:uFill>
              <a:latin typeface="Arial"/>
            </a:endParaRPr>
          </a:p>
        </p:txBody>
      </p:sp>
      <p:sp>
        <p:nvSpPr>
          <p:cNvPr id="373" name="CustomShape 4"/>
          <p:cNvSpPr/>
          <p:nvPr/>
        </p:nvSpPr>
        <p:spPr>
          <a:xfrm>
            <a:off x="5904000" y="5184000"/>
            <a:ext cx="3161880" cy="60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Qui Gesu’ da una definizione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Di amicizia: quale?</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CustomShape 1"/>
          <p:cNvSpPr/>
          <p:nvPr/>
        </p:nvSpPr>
        <p:spPr>
          <a:xfrm>
            <a:off x="457200" y="273600"/>
            <a:ext cx="8227800" cy="114336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lgn="ctr">
              <a:lnSpc>
                <a:spcPct val="100000"/>
              </a:lnSpc>
            </a:pPr>
            <a:r>
              <a:rPr lang="it-IT" sz="4400" b="0" strike="noStrike" spc="-1">
                <a:solidFill>
                  <a:srgbClr val="000000"/>
                </a:solidFill>
                <a:uFill>
                  <a:solidFill>
                    <a:srgbClr val="FFFFFF"/>
                  </a:solidFill>
                </a:uFill>
                <a:latin typeface="Arial"/>
                <a:ea typeface="DejaVu Sans"/>
              </a:rPr>
              <a:t>ACQUA</a:t>
            </a:r>
            <a:endParaRPr lang="it-IT" sz="1800" b="0" strike="noStrike" spc="-1">
              <a:solidFill>
                <a:srgbClr val="000000"/>
              </a:solidFill>
              <a:uFill>
                <a:solidFill>
                  <a:srgbClr val="FFFFFF"/>
                </a:solidFill>
              </a:uFill>
              <a:latin typeface="Arial"/>
            </a:endParaRPr>
          </a:p>
        </p:txBody>
      </p:sp>
      <p:sp>
        <p:nvSpPr>
          <p:cNvPr id="376" name="CustomShape 2"/>
          <p:cNvSpPr/>
          <p:nvPr/>
        </p:nvSpPr>
        <p:spPr>
          <a:xfrm>
            <a:off x="410760" y="1152000"/>
            <a:ext cx="8227800" cy="39758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432000" indent="-322560">
              <a:lnSpc>
                <a:spcPct val="100000"/>
              </a:lnSpc>
              <a:buClr>
                <a:srgbClr val="000000"/>
              </a:buClr>
              <a:buSzPct val="45000"/>
              <a:buFont typeface="Wingdings" charset="2"/>
              <a:buChar char=""/>
            </a:pPr>
            <a:r>
              <a:rPr lang="it-IT" sz="2600" b="0" strike="noStrike" spc="-1">
                <a:solidFill>
                  <a:srgbClr val="000000"/>
                </a:solidFill>
                <a:uFill>
                  <a:solidFill>
                    <a:srgbClr val="FFFFFF"/>
                  </a:solidFill>
                </a:uFill>
                <a:latin typeface="Arial"/>
                <a:ea typeface="DejaVu Sans"/>
              </a:rPr>
              <a:t>IL SEGNO DEL BATTESIMO E’ L’IMMERSIONE. IMMERGERSI SIGNIFICA “ENTRARE E USCIRE”,PASSARE DA UNA SPONDA AD UN’ALTRA, TRASFORMARSI. E’ ANCHE UN POTENTE RICHIAMO ALLA PURIFICAZIONE, AL RINNOVAMENTO INTERIORE. </a:t>
            </a:r>
            <a:endParaRPr lang="it-IT" sz="1800" b="0" strike="noStrike" spc="-1">
              <a:solidFill>
                <a:srgbClr val="000000"/>
              </a:solidFill>
              <a:uFill>
                <a:solidFill>
                  <a:srgbClr val="FFFFFF"/>
                </a:solidFill>
              </a:uFill>
              <a:latin typeface="Arial"/>
            </a:endParaRPr>
          </a:p>
        </p:txBody>
      </p:sp>
      <p:pic>
        <p:nvPicPr>
          <p:cNvPr id="377" name="Immagine 376"/>
          <p:cNvPicPr/>
          <p:nvPr/>
        </p:nvPicPr>
        <p:blipFill>
          <a:blip r:embed="rId2"/>
          <a:stretch/>
        </p:blipFill>
        <p:spPr>
          <a:xfrm>
            <a:off x="504000" y="3569040"/>
            <a:ext cx="4030560" cy="2726640"/>
          </a:xfrm>
          <a:prstGeom prst="rect">
            <a:avLst/>
          </a:prstGeom>
          <a:ln>
            <a:noFill/>
          </a:ln>
        </p:spPr>
      </p:pic>
      <p:sp>
        <p:nvSpPr>
          <p:cNvPr id="378" name="CustomShape 3"/>
          <p:cNvSpPr/>
          <p:nvPr/>
        </p:nvSpPr>
        <p:spPr>
          <a:xfrm>
            <a:off x="4726080" y="3672000"/>
            <a:ext cx="4344480" cy="60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NEL BATTESIMO TROVIAMO IL </a:t>
            </a:r>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SIMBOLO PRIMORDIALE DELL’ACQUA</a:t>
            </a:r>
            <a:endParaRPr lang="it-IT" sz="1800" b="0" strike="noStrike" spc="-1">
              <a:solidFill>
                <a:srgbClr val="000000"/>
              </a:solidFill>
              <a:uFill>
                <a:solidFill>
                  <a:srgbClr val="FFFFFF"/>
                </a:solidFill>
              </a:uFill>
              <a:latin typeface="Arial"/>
            </a:endParaRPr>
          </a:p>
        </p:txBody>
      </p:sp>
      <p:pic>
        <p:nvPicPr>
          <p:cNvPr id="379" name="Immagine 378"/>
          <p:cNvPicPr/>
          <p:nvPr/>
        </p:nvPicPr>
        <p:blipFill>
          <a:blip r:embed="rId3"/>
          <a:stretch/>
        </p:blipFill>
        <p:spPr>
          <a:xfrm>
            <a:off x="5040000" y="4346640"/>
            <a:ext cx="3166560" cy="24818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ustomShape 1"/>
          <p:cNvSpPr/>
          <p:nvPr/>
        </p:nvSpPr>
        <p:spPr>
          <a:xfrm>
            <a:off x="285840" y="285840"/>
            <a:ext cx="8343360" cy="5665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2400" b="0" strike="noStrike" spc="-1">
                <a:solidFill>
                  <a:srgbClr val="000000"/>
                </a:solidFill>
                <a:uFill>
                  <a:solidFill>
                    <a:srgbClr val="FFFFFF"/>
                  </a:solidFill>
                </a:uFill>
                <a:latin typeface="Calibri"/>
                <a:ea typeface="DejaVu Sans"/>
              </a:rPr>
              <a:t>CI SONO MOLTI TIPI DI SEGNI E GESTI SIMBOLICI NELLA LITRUGIA:</a:t>
            </a:r>
            <a:endParaRPr lang="it-IT" sz="1800" b="0" strike="noStrike" spc="-1">
              <a:solidFill>
                <a:srgbClr val="000000"/>
              </a:solidFill>
              <a:uFill>
                <a:solidFill>
                  <a:srgbClr val="FFFFFF"/>
                </a:solidFill>
              </a:uFill>
              <a:latin typeface="Arial"/>
            </a:endParaRPr>
          </a:p>
          <a:p>
            <a:pPr marL="216000" indent="-213480">
              <a:lnSpc>
                <a:spcPct val="100000"/>
              </a:lnSpc>
              <a:buClr>
                <a:srgbClr val="000000"/>
              </a:buClr>
              <a:buFont typeface="Arial"/>
              <a:buChar char="•"/>
            </a:pPr>
            <a:r>
              <a:rPr lang="it-IT" sz="2400" b="0" strike="noStrike" spc="-1">
                <a:solidFill>
                  <a:srgbClr val="000000"/>
                </a:solidFill>
                <a:uFill>
                  <a:solidFill>
                    <a:srgbClr val="FFFFFF"/>
                  </a:solidFill>
                </a:uFill>
                <a:latin typeface="Calibri"/>
                <a:ea typeface="DejaVu Sans"/>
              </a:rPr>
              <a:t>ALCUNI LEGATI AL CORPO UMANO</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marL="216000" indent="-213480">
              <a:lnSpc>
                <a:spcPct val="100000"/>
              </a:lnSpc>
              <a:buClr>
                <a:srgbClr val="000000"/>
              </a:buClr>
              <a:buFont typeface="Arial"/>
              <a:buChar char="•"/>
            </a:pPr>
            <a:r>
              <a:rPr lang="it-IT" sz="2400" b="0" strike="noStrike" spc="-1">
                <a:solidFill>
                  <a:srgbClr val="000000"/>
                </a:solidFill>
                <a:uFill>
                  <a:solidFill>
                    <a:srgbClr val="FFFFFF"/>
                  </a:solidFill>
                </a:uFill>
                <a:latin typeface="Calibri"/>
                <a:ea typeface="DejaVu Sans"/>
              </a:rPr>
              <a:t>ALTRI LEGATI A COSE MATERIALI</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p:txBody>
      </p:sp>
      <p:pic>
        <p:nvPicPr>
          <p:cNvPr id="235" name="Immagine 2"/>
          <p:cNvPicPr/>
          <p:nvPr/>
        </p:nvPicPr>
        <p:blipFill>
          <a:blip r:embed="rId2"/>
          <a:stretch/>
        </p:blipFill>
        <p:spPr>
          <a:xfrm>
            <a:off x="214200" y="1071720"/>
            <a:ext cx="2283120" cy="2068920"/>
          </a:xfrm>
          <a:prstGeom prst="rect">
            <a:avLst/>
          </a:prstGeom>
          <a:ln>
            <a:noFill/>
          </a:ln>
        </p:spPr>
      </p:pic>
      <p:pic>
        <p:nvPicPr>
          <p:cNvPr id="236" name="Immagine 3"/>
          <p:cNvPicPr/>
          <p:nvPr/>
        </p:nvPicPr>
        <p:blipFill>
          <a:blip r:embed="rId3"/>
          <a:stretch/>
        </p:blipFill>
        <p:spPr>
          <a:xfrm>
            <a:off x="2571840" y="1071720"/>
            <a:ext cx="2068920" cy="2068920"/>
          </a:xfrm>
          <a:prstGeom prst="rect">
            <a:avLst/>
          </a:prstGeom>
          <a:ln>
            <a:noFill/>
          </a:ln>
        </p:spPr>
      </p:pic>
      <p:pic>
        <p:nvPicPr>
          <p:cNvPr id="237" name="Immagine 4"/>
          <p:cNvPicPr/>
          <p:nvPr/>
        </p:nvPicPr>
        <p:blipFill>
          <a:blip r:embed="rId4"/>
          <a:stretch/>
        </p:blipFill>
        <p:spPr>
          <a:xfrm>
            <a:off x="5413320" y="1000080"/>
            <a:ext cx="2013120" cy="2354400"/>
          </a:xfrm>
          <a:prstGeom prst="rect">
            <a:avLst/>
          </a:prstGeom>
          <a:ln>
            <a:noFill/>
          </a:ln>
        </p:spPr>
      </p:pic>
      <p:pic>
        <p:nvPicPr>
          <p:cNvPr id="238" name="Immagine 5"/>
          <p:cNvPicPr/>
          <p:nvPr/>
        </p:nvPicPr>
        <p:blipFill>
          <a:blip r:embed="rId5"/>
          <a:stretch/>
        </p:blipFill>
        <p:spPr>
          <a:xfrm>
            <a:off x="0" y="4500720"/>
            <a:ext cx="1711440" cy="1854360"/>
          </a:xfrm>
          <a:prstGeom prst="rect">
            <a:avLst/>
          </a:prstGeom>
          <a:ln>
            <a:noFill/>
          </a:ln>
        </p:spPr>
      </p:pic>
      <p:pic>
        <p:nvPicPr>
          <p:cNvPr id="239" name="Immagine 6"/>
          <p:cNvPicPr/>
          <p:nvPr/>
        </p:nvPicPr>
        <p:blipFill>
          <a:blip r:embed="rId6"/>
          <a:stretch/>
        </p:blipFill>
        <p:spPr>
          <a:xfrm>
            <a:off x="1857240" y="4643280"/>
            <a:ext cx="1783080" cy="2068920"/>
          </a:xfrm>
          <a:prstGeom prst="rect">
            <a:avLst/>
          </a:prstGeom>
          <a:ln>
            <a:noFill/>
          </a:ln>
        </p:spPr>
      </p:pic>
      <p:pic>
        <p:nvPicPr>
          <p:cNvPr id="240" name="Immagine 7"/>
          <p:cNvPicPr/>
          <p:nvPr/>
        </p:nvPicPr>
        <p:blipFill>
          <a:blip r:embed="rId7"/>
          <a:stretch/>
        </p:blipFill>
        <p:spPr>
          <a:xfrm>
            <a:off x="3714840" y="4429080"/>
            <a:ext cx="1592640" cy="2140200"/>
          </a:xfrm>
          <a:prstGeom prst="rect">
            <a:avLst/>
          </a:prstGeom>
          <a:ln>
            <a:noFill/>
          </a:ln>
        </p:spPr>
      </p:pic>
      <p:pic>
        <p:nvPicPr>
          <p:cNvPr id="241" name="Immagine 8"/>
          <p:cNvPicPr/>
          <p:nvPr/>
        </p:nvPicPr>
        <p:blipFill>
          <a:blip r:embed="rId8"/>
          <a:stretch/>
        </p:blipFill>
        <p:spPr>
          <a:xfrm>
            <a:off x="6620040" y="5095800"/>
            <a:ext cx="2521080" cy="1759320"/>
          </a:xfrm>
          <a:prstGeom prst="rect">
            <a:avLst/>
          </a:prstGeom>
          <a:ln>
            <a:noFill/>
          </a:ln>
        </p:spPr>
      </p:pic>
      <p:pic>
        <p:nvPicPr>
          <p:cNvPr id="242" name="Immagine 9"/>
          <p:cNvPicPr/>
          <p:nvPr/>
        </p:nvPicPr>
        <p:blipFill>
          <a:blip r:embed="rId9"/>
          <a:stretch/>
        </p:blipFill>
        <p:spPr>
          <a:xfrm>
            <a:off x="7429680" y="3643200"/>
            <a:ext cx="1711440" cy="1321200"/>
          </a:xfrm>
          <a:prstGeom prst="rect">
            <a:avLst/>
          </a:prstGeom>
          <a:ln>
            <a:noFill/>
          </a:ln>
        </p:spPr>
      </p:pic>
      <p:pic>
        <p:nvPicPr>
          <p:cNvPr id="243" name="Immagine 10"/>
          <p:cNvPicPr/>
          <p:nvPr/>
        </p:nvPicPr>
        <p:blipFill>
          <a:blip r:embed="rId10"/>
          <a:stretch/>
        </p:blipFill>
        <p:spPr>
          <a:xfrm>
            <a:off x="5286240" y="4214880"/>
            <a:ext cx="1568880" cy="2017800"/>
          </a:xfrm>
          <a:prstGeom prst="rect">
            <a:avLst/>
          </a:prstGeom>
          <a:ln>
            <a:noFill/>
          </a:ln>
        </p:spPr>
      </p:pic>
      <p:pic>
        <p:nvPicPr>
          <p:cNvPr id="244" name="Immagine 11"/>
          <p:cNvPicPr/>
          <p:nvPr/>
        </p:nvPicPr>
        <p:blipFill>
          <a:blip r:embed="rId11"/>
          <a:stretch/>
        </p:blipFill>
        <p:spPr>
          <a:xfrm>
            <a:off x="7572240" y="1500120"/>
            <a:ext cx="1283040" cy="19260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CustomShape 1"/>
          <p:cNvSpPr/>
          <p:nvPr/>
        </p:nvSpPr>
        <p:spPr>
          <a:xfrm>
            <a:off x="1152000" y="216000"/>
            <a:ext cx="471024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VALORE ANTROPOLOGICO DELL’ACQUA.</a:t>
            </a:r>
            <a:endParaRPr lang="it-IT" sz="1800" b="0" strike="noStrike" spc="-1">
              <a:solidFill>
                <a:srgbClr val="000000"/>
              </a:solidFill>
              <a:uFill>
                <a:solidFill>
                  <a:srgbClr val="FFFFFF"/>
                </a:solidFill>
              </a:uFill>
              <a:latin typeface="Arial"/>
            </a:endParaRPr>
          </a:p>
        </p:txBody>
      </p:sp>
      <p:sp>
        <p:nvSpPr>
          <p:cNvPr id="381" name="CustomShape 2"/>
          <p:cNvSpPr/>
          <p:nvPr/>
        </p:nvSpPr>
        <p:spPr>
          <a:xfrm>
            <a:off x="1296000" y="864000"/>
            <a:ext cx="92916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BERE..</a:t>
            </a:r>
            <a:endParaRPr lang="it-IT" sz="1800" b="0" strike="noStrike" spc="-1">
              <a:solidFill>
                <a:srgbClr val="000000"/>
              </a:solidFill>
              <a:uFill>
                <a:solidFill>
                  <a:srgbClr val="FFFFFF"/>
                </a:solidFill>
              </a:uFill>
              <a:latin typeface="Arial"/>
            </a:endParaRPr>
          </a:p>
        </p:txBody>
      </p:sp>
      <p:pic>
        <p:nvPicPr>
          <p:cNvPr id="382" name="Immagine 381"/>
          <p:cNvPicPr/>
          <p:nvPr/>
        </p:nvPicPr>
        <p:blipFill>
          <a:blip r:embed="rId2" cstate="print"/>
          <a:stretch/>
        </p:blipFill>
        <p:spPr>
          <a:xfrm>
            <a:off x="3384000" y="920160"/>
            <a:ext cx="1946520" cy="1094400"/>
          </a:xfrm>
          <a:prstGeom prst="rect">
            <a:avLst/>
          </a:prstGeom>
          <a:ln>
            <a:noFill/>
          </a:ln>
        </p:spPr>
      </p:pic>
      <p:pic>
        <p:nvPicPr>
          <p:cNvPr id="383" name="Immagine 382"/>
          <p:cNvPicPr/>
          <p:nvPr/>
        </p:nvPicPr>
        <p:blipFill>
          <a:blip r:embed="rId3"/>
          <a:stretch/>
        </p:blipFill>
        <p:spPr>
          <a:xfrm>
            <a:off x="6069960" y="2376000"/>
            <a:ext cx="2352600" cy="1457280"/>
          </a:xfrm>
          <a:prstGeom prst="rect">
            <a:avLst/>
          </a:prstGeom>
          <a:ln>
            <a:noFill/>
          </a:ln>
        </p:spPr>
      </p:pic>
      <p:pic>
        <p:nvPicPr>
          <p:cNvPr id="384" name="Immagine 383"/>
          <p:cNvPicPr/>
          <p:nvPr/>
        </p:nvPicPr>
        <p:blipFill>
          <a:blip r:embed="rId4"/>
          <a:stretch/>
        </p:blipFill>
        <p:spPr>
          <a:xfrm>
            <a:off x="576000" y="2520000"/>
            <a:ext cx="2855880" cy="1719000"/>
          </a:xfrm>
          <a:prstGeom prst="rect">
            <a:avLst/>
          </a:prstGeom>
          <a:ln>
            <a:noFill/>
          </a:ln>
        </p:spPr>
      </p:pic>
      <p:pic>
        <p:nvPicPr>
          <p:cNvPr id="385" name="Immagine 384"/>
          <p:cNvPicPr/>
          <p:nvPr/>
        </p:nvPicPr>
        <p:blipFill>
          <a:blip r:embed="rId5"/>
          <a:stretch/>
        </p:blipFill>
        <p:spPr>
          <a:xfrm>
            <a:off x="6120000" y="4392000"/>
            <a:ext cx="2273760" cy="2346120"/>
          </a:xfrm>
          <a:prstGeom prst="rect">
            <a:avLst/>
          </a:prstGeom>
          <a:ln>
            <a:noFill/>
          </a:ln>
        </p:spPr>
      </p:pic>
      <p:sp>
        <p:nvSpPr>
          <p:cNvPr id="386" name="CustomShape 3"/>
          <p:cNvSpPr/>
          <p:nvPr/>
        </p:nvSpPr>
        <p:spPr>
          <a:xfrm>
            <a:off x="6552000" y="1944000"/>
            <a:ext cx="123840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LAVARE...</a:t>
            </a:r>
            <a:endParaRPr lang="it-IT" sz="1800" b="0" strike="noStrike" spc="-1">
              <a:solidFill>
                <a:srgbClr val="000000"/>
              </a:solidFill>
              <a:uFill>
                <a:solidFill>
                  <a:srgbClr val="FFFFFF"/>
                </a:solidFill>
              </a:uFill>
              <a:latin typeface="Arial"/>
            </a:endParaRPr>
          </a:p>
        </p:txBody>
      </p:sp>
      <p:sp>
        <p:nvSpPr>
          <p:cNvPr id="387" name="CustomShape 4"/>
          <p:cNvSpPr/>
          <p:nvPr/>
        </p:nvSpPr>
        <p:spPr>
          <a:xfrm>
            <a:off x="288000" y="4392000"/>
            <a:ext cx="322128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INNAFFIARE, COLTIVARE….</a:t>
            </a:r>
            <a:endParaRPr lang="it-IT" sz="1800" b="0" strike="noStrike" spc="-1">
              <a:solidFill>
                <a:srgbClr val="000000"/>
              </a:solidFill>
              <a:uFill>
                <a:solidFill>
                  <a:srgbClr val="FFFFFF"/>
                </a:solidFill>
              </a:uFill>
              <a:latin typeface="Arial"/>
            </a:endParaRPr>
          </a:p>
        </p:txBody>
      </p:sp>
      <p:sp>
        <p:nvSpPr>
          <p:cNvPr id="388" name="CustomShape 5"/>
          <p:cNvSpPr/>
          <p:nvPr/>
        </p:nvSpPr>
        <p:spPr>
          <a:xfrm>
            <a:off x="2664000" y="5544000"/>
            <a:ext cx="351684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LA VITA VIENE DALL’ACQUA….</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CustomShape 1"/>
          <p:cNvSpPr/>
          <p:nvPr/>
        </p:nvSpPr>
        <p:spPr>
          <a:xfrm>
            <a:off x="360000" y="288000"/>
            <a:ext cx="541872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IL VALORE RELIGIOSO DEL SIMBOLO ACQUA….</a:t>
            </a:r>
            <a:endParaRPr lang="it-IT" sz="1800" b="0" strike="noStrike" spc="-1">
              <a:solidFill>
                <a:srgbClr val="000000"/>
              </a:solidFill>
              <a:uFill>
                <a:solidFill>
                  <a:srgbClr val="FFFFFF"/>
                </a:solidFill>
              </a:uFill>
              <a:latin typeface="Arial"/>
            </a:endParaRPr>
          </a:p>
        </p:txBody>
      </p:sp>
      <p:pic>
        <p:nvPicPr>
          <p:cNvPr id="390" name="Immagine 389"/>
          <p:cNvPicPr/>
          <p:nvPr/>
        </p:nvPicPr>
        <p:blipFill>
          <a:blip r:embed="rId2"/>
          <a:stretch/>
        </p:blipFill>
        <p:spPr>
          <a:xfrm>
            <a:off x="191160" y="810000"/>
            <a:ext cx="4919400" cy="3688920"/>
          </a:xfrm>
          <a:prstGeom prst="rect">
            <a:avLst/>
          </a:prstGeom>
          <a:ln>
            <a:noFill/>
          </a:ln>
        </p:spPr>
      </p:pic>
      <p:pic>
        <p:nvPicPr>
          <p:cNvPr id="391" name="Immagine 390"/>
          <p:cNvPicPr/>
          <p:nvPr/>
        </p:nvPicPr>
        <p:blipFill>
          <a:blip r:embed="rId3"/>
          <a:stretch/>
        </p:blipFill>
        <p:spPr>
          <a:xfrm>
            <a:off x="5184000" y="3690720"/>
            <a:ext cx="3958560" cy="2968200"/>
          </a:xfrm>
          <a:prstGeom prst="rect">
            <a:avLst/>
          </a:prstGeom>
          <a:ln>
            <a:noFill/>
          </a:ln>
        </p:spPr>
      </p:pic>
      <p:pic>
        <p:nvPicPr>
          <p:cNvPr id="5" name="Immagine 4" descr="1551028082868_M5.jpg"/>
          <p:cNvPicPr>
            <a:picLocks noChangeAspect="1"/>
          </p:cNvPicPr>
          <p:nvPr/>
        </p:nvPicPr>
        <p:blipFill>
          <a:blip r:embed="rId4"/>
          <a:stretch>
            <a:fillRect/>
          </a:stretch>
        </p:blipFill>
        <p:spPr>
          <a:xfrm>
            <a:off x="785786" y="4643446"/>
            <a:ext cx="3684944" cy="2105024"/>
          </a:xfrm>
          <a:prstGeom prst="rect">
            <a:avLst/>
          </a:prstGeom>
        </p:spPr>
      </p:pic>
      <p:pic>
        <p:nvPicPr>
          <p:cNvPr id="6" name="Immagine 5" descr="acqua-benedetta-678x1024.jpg"/>
          <p:cNvPicPr>
            <a:picLocks noChangeAspect="1"/>
          </p:cNvPicPr>
          <p:nvPr/>
        </p:nvPicPr>
        <p:blipFill>
          <a:blip r:embed="rId5"/>
          <a:stretch>
            <a:fillRect/>
          </a:stretch>
        </p:blipFill>
        <p:spPr>
          <a:xfrm>
            <a:off x="6500826" y="0"/>
            <a:ext cx="2270373" cy="3429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4" name="Immagine 393"/>
          <p:cNvPicPr/>
          <p:nvPr/>
        </p:nvPicPr>
        <p:blipFill>
          <a:blip r:embed="rId2"/>
          <a:stretch/>
        </p:blipFill>
        <p:spPr>
          <a:xfrm>
            <a:off x="38160" y="24840"/>
            <a:ext cx="9142560" cy="6856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5" name="Immagine 394"/>
          <p:cNvPicPr/>
          <p:nvPr/>
        </p:nvPicPr>
        <p:blipFill>
          <a:blip r:embed="rId2"/>
          <a:stretch/>
        </p:blipFill>
        <p:spPr>
          <a:xfrm>
            <a:off x="72000" y="72720"/>
            <a:ext cx="8854920" cy="66402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 name="Immagine 395"/>
          <p:cNvPicPr/>
          <p:nvPr/>
        </p:nvPicPr>
        <p:blipFill>
          <a:blip r:embed="rId2"/>
          <a:stretch/>
        </p:blipFill>
        <p:spPr>
          <a:xfrm>
            <a:off x="432000" y="288000"/>
            <a:ext cx="8393400" cy="6301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7" name="Immagine 396"/>
          <p:cNvPicPr/>
          <p:nvPr/>
        </p:nvPicPr>
        <p:blipFill>
          <a:blip r:embed="rId2"/>
          <a:stretch/>
        </p:blipFill>
        <p:spPr>
          <a:xfrm>
            <a:off x="144000" y="72000"/>
            <a:ext cx="9070560" cy="68025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8" name="Immagine 397"/>
          <p:cNvPicPr/>
          <p:nvPr/>
        </p:nvPicPr>
        <p:blipFill>
          <a:blip r:embed="rId2"/>
          <a:stretch/>
        </p:blipFill>
        <p:spPr>
          <a:xfrm>
            <a:off x="-288000" y="0"/>
            <a:ext cx="9501480" cy="7125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 name="Immagine 398"/>
          <p:cNvPicPr/>
          <p:nvPr/>
        </p:nvPicPr>
        <p:blipFill>
          <a:blip r:embed="rId2"/>
          <a:stretch/>
        </p:blipFill>
        <p:spPr>
          <a:xfrm>
            <a:off x="38160" y="27000"/>
            <a:ext cx="9142200" cy="68515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CustomShape 1"/>
          <p:cNvSpPr/>
          <p:nvPr/>
        </p:nvSpPr>
        <p:spPr>
          <a:xfrm>
            <a:off x="3744000" y="360000"/>
            <a:ext cx="1392480" cy="65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endParaRPr lang="it-IT" sz="1800" b="0" strike="noStrike" spc="-1" dirty="0">
              <a:solidFill>
                <a:srgbClr val="000000"/>
              </a:solidFill>
              <a:uFill>
                <a:solidFill>
                  <a:srgbClr val="FFFFFF"/>
                </a:solidFill>
              </a:uFill>
              <a:latin typeface="Arial"/>
            </a:endParaRPr>
          </a:p>
        </p:txBody>
      </p:sp>
      <p:sp>
        <p:nvSpPr>
          <p:cNvPr id="401" name="CustomShape 2"/>
          <p:cNvSpPr/>
          <p:nvPr/>
        </p:nvSpPr>
        <p:spPr>
          <a:xfrm>
            <a:off x="357158" y="1142984"/>
            <a:ext cx="4380840" cy="344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dirty="0">
                <a:solidFill>
                  <a:srgbClr val="000000"/>
                </a:solidFill>
                <a:uFill>
                  <a:solidFill>
                    <a:srgbClr val="FFFFFF"/>
                  </a:solidFill>
                </a:uFill>
                <a:latin typeface="Arial"/>
                <a:ea typeface="DejaVu Sans"/>
              </a:rPr>
              <a:t>VALORE ANTROPOLOGICO </a:t>
            </a:r>
            <a:r>
              <a:rPr lang="it-IT" sz="1800" b="0" strike="noStrike" spc="-1" dirty="0" smtClean="0">
                <a:solidFill>
                  <a:srgbClr val="000000"/>
                </a:solidFill>
                <a:uFill>
                  <a:solidFill>
                    <a:srgbClr val="FFFFFF"/>
                  </a:solidFill>
                </a:uFill>
                <a:latin typeface="Arial"/>
                <a:ea typeface="DejaVu Sans"/>
              </a:rPr>
              <a:t>DELL’LIO</a:t>
            </a:r>
            <a:endParaRPr lang="it-IT" sz="1800" b="0" strike="noStrike" spc="-1" dirty="0">
              <a:solidFill>
                <a:srgbClr val="000000"/>
              </a:solidFill>
              <a:uFill>
                <a:solidFill>
                  <a:srgbClr val="FFFFFF"/>
                </a:solidFill>
              </a:uFill>
              <a:latin typeface="Arial"/>
            </a:endParaRPr>
          </a:p>
        </p:txBody>
      </p:sp>
      <p:pic>
        <p:nvPicPr>
          <p:cNvPr id="402" name="Immagine 401"/>
          <p:cNvPicPr/>
          <p:nvPr/>
        </p:nvPicPr>
        <p:blipFill>
          <a:blip r:embed="rId2"/>
          <a:stretch/>
        </p:blipFill>
        <p:spPr>
          <a:xfrm>
            <a:off x="4902480" y="936000"/>
            <a:ext cx="3808080" cy="2595240"/>
          </a:xfrm>
          <a:prstGeom prst="rect">
            <a:avLst/>
          </a:prstGeom>
          <a:ln>
            <a:noFill/>
          </a:ln>
        </p:spPr>
      </p:pic>
      <p:pic>
        <p:nvPicPr>
          <p:cNvPr id="403" name="Immagine 402"/>
          <p:cNvPicPr/>
          <p:nvPr/>
        </p:nvPicPr>
        <p:blipFill>
          <a:blip r:embed="rId3"/>
          <a:stretch/>
        </p:blipFill>
        <p:spPr>
          <a:xfrm>
            <a:off x="432000" y="4392000"/>
            <a:ext cx="2855880" cy="1490400"/>
          </a:xfrm>
          <a:prstGeom prst="rect">
            <a:avLst/>
          </a:prstGeom>
          <a:ln>
            <a:noFill/>
          </a:ln>
        </p:spPr>
      </p:pic>
      <p:pic>
        <p:nvPicPr>
          <p:cNvPr id="404" name="Immagine 403"/>
          <p:cNvPicPr/>
          <p:nvPr/>
        </p:nvPicPr>
        <p:blipFill>
          <a:blip r:embed="rId4"/>
          <a:stretch/>
        </p:blipFill>
        <p:spPr>
          <a:xfrm>
            <a:off x="5406120" y="3915000"/>
            <a:ext cx="3160440" cy="2563560"/>
          </a:xfrm>
          <a:prstGeom prst="rect">
            <a:avLst/>
          </a:prstGeom>
          <a:ln>
            <a:noFill/>
          </a:ln>
        </p:spPr>
      </p:pic>
      <p:pic>
        <p:nvPicPr>
          <p:cNvPr id="405" name="Immagine 404"/>
          <p:cNvPicPr/>
          <p:nvPr/>
        </p:nvPicPr>
        <p:blipFill>
          <a:blip r:embed="rId5"/>
          <a:stretch/>
        </p:blipFill>
        <p:spPr>
          <a:xfrm>
            <a:off x="432000" y="1944000"/>
            <a:ext cx="1979280" cy="1020600"/>
          </a:xfrm>
          <a:prstGeom prst="rect">
            <a:avLst/>
          </a:prstGeom>
          <a:ln>
            <a:noFill/>
          </a:ln>
        </p:spPr>
      </p:pic>
      <p:sp>
        <p:nvSpPr>
          <p:cNvPr id="406" name="CustomShape 3"/>
          <p:cNvSpPr/>
          <p:nvPr/>
        </p:nvSpPr>
        <p:spPr>
          <a:xfrm>
            <a:off x="2928926" y="2143116"/>
            <a:ext cx="1725120" cy="5625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dirty="0">
                <a:solidFill>
                  <a:srgbClr val="000000"/>
                </a:solidFill>
                <a:uFill>
                  <a:solidFill>
                    <a:srgbClr val="FFFFFF"/>
                  </a:solidFill>
                </a:uFill>
                <a:latin typeface="Arial"/>
                <a:ea typeface="DejaVu Sans"/>
              </a:rPr>
              <a:t>Ungere il corpo</a:t>
            </a:r>
            <a:endParaRPr lang="it-IT" sz="1800" b="0" strike="noStrike" spc="-1" dirty="0">
              <a:solidFill>
                <a:srgbClr val="000000"/>
              </a:solidFill>
              <a:uFill>
                <a:solidFill>
                  <a:srgbClr val="FFFFFF"/>
                </a:solidFill>
              </a:uFill>
              <a:latin typeface="Arial"/>
            </a:endParaRPr>
          </a:p>
        </p:txBody>
      </p:sp>
      <p:sp>
        <p:nvSpPr>
          <p:cNvPr id="407" name="CustomShape 4"/>
          <p:cNvSpPr/>
          <p:nvPr/>
        </p:nvSpPr>
        <p:spPr>
          <a:xfrm>
            <a:off x="432000" y="3168000"/>
            <a:ext cx="1825560" cy="3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Condire alimenti</a:t>
            </a:r>
            <a:endParaRPr lang="it-IT" sz="1800" b="0" strike="noStrike" spc="-1">
              <a:solidFill>
                <a:srgbClr val="000000"/>
              </a:solidFill>
              <a:uFill>
                <a:solidFill>
                  <a:srgbClr val="FFFFFF"/>
                </a:solidFill>
              </a:uFill>
              <a:latin typeface="Arial"/>
            </a:endParaRPr>
          </a:p>
        </p:txBody>
      </p:sp>
      <p:sp>
        <p:nvSpPr>
          <p:cNvPr id="408" name="CustomShape 5"/>
          <p:cNvSpPr/>
          <p:nvPr/>
        </p:nvSpPr>
        <p:spPr>
          <a:xfrm>
            <a:off x="648000" y="6192000"/>
            <a:ext cx="1281600" cy="34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massaggio</a:t>
            </a:r>
            <a:endParaRPr lang="it-IT" sz="1800" b="0" strike="noStrike" spc="-1">
              <a:solidFill>
                <a:srgbClr val="000000"/>
              </a:solidFill>
              <a:uFill>
                <a:solidFill>
                  <a:srgbClr val="FFFFFF"/>
                </a:solidFill>
              </a:uFill>
              <a:latin typeface="Arial"/>
            </a:endParaRPr>
          </a:p>
        </p:txBody>
      </p:sp>
      <p:sp>
        <p:nvSpPr>
          <p:cNvPr id="11" name="CasellaDiTesto 10"/>
          <p:cNvSpPr txBox="1"/>
          <p:nvPr/>
        </p:nvSpPr>
        <p:spPr>
          <a:xfrm>
            <a:off x="2714612" y="571480"/>
            <a:ext cx="918841" cy="46166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it-IT" sz="2400" dirty="0" smtClean="0"/>
              <a:t>OLIO</a:t>
            </a:r>
            <a:endParaRPr lang="it-IT" sz="2400" dirty="0"/>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 name="Immagine 408"/>
          <p:cNvPicPr/>
          <p:nvPr/>
        </p:nvPicPr>
        <p:blipFill>
          <a:blip r:embed="rId2"/>
          <a:stretch/>
        </p:blipFill>
        <p:spPr>
          <a:xfrm>
            <a:off x="1440" y="181800"/>
            <a:ext cx="9069480" cy="68011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CustomShape 1"/>
          <p:cNvSpPr/>
          <p:nvPr/>
        </p:nvSpPr>
        <p:spPr>
          <a:xfrm>
            <a:off x="0" y="214200"/>
            <a:ext cx="9141120" cy="5937120"/>
          </a:xfrm>
          <a:prstGeom prst="rect">
            <a:avLst/>
          </a:prstGeom>
          <a:ln>
            <a:round/>
          </a:ln>
          <a:effectLst>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p:style>
        <p:txBody>
          <a:bodyPr lIns="90000" tIns="45000" rIns="90000" bIns="45000"/>
          <a:lstStyle/>
          <a:p>
            <a:pPr>
              <a:lnSpc>
                <a:spcPct val="100000"/>
              </a:lnSpc>
            </a:pPr>
            <a:r>
              <a:rPr lang="it-IT" sz="3200" b="0" strike="noStrike" spc="-1">
                <a:solidFill>
                  <a:srgbClr val="FFFFFF"/>
                </a:solidFill>
                <a:uFill>
                  <a:solidFill>
                    <a:srgbClr val="FFFFFF"/>
                  </a:solidFill>
                </a:uFill>
                <a:latin typeface="Calibri"/>
                <a:ea typeface="DejaVu Sans"/>
              </a:rPr>
              <a:t>NELLA LITURGIA IL SIMBOLO ASSUME UN ULTERIORE RUOLO SPECIFICO RISPETTO A QUELLO COMUNICATIVO UNIVERSALMENTE RICONOSCIUTO IN QUANTO DIVENTANO LO STRUMENTO EFFICACE DELL’AZIONE DI CRISTO NELLA COMUNITA’. </a:t>
            </a:r>
            <a:endParaRPr lang="it-IT" sz="1800" b="0" strike="noStrike" spc="-1">
              <a:solidFill>
                <a:srgbClr val="000000"/>
              </a:solidFill>
              <a:uFill>
                <a:solidFill>
                  <a:srgbClr val="FFFFFF"/>
                </a:solidFill>
              </a:uFill>
              <a:latin typeface="Arial"/>
            </a:endParaRPr>
          </a:p>
          <a:p>
            <a:pPr>
              <a:lnSpc>
                <a:spcPct val="100000"/>
              </a:lnSpc>
            </a:pPr>
            <a:r>
              <a:rPr lang="it-IT" sz="3200" b="0" strike="noStrike" spc="-1">
                <a:solidFill>
                  <a:srgbClr val="FFFFFF"/>
                </a:solidFill>
                <a:uFill>
                  <a:solidFill>
                    <a:srgbClr val="FFFFFF"/>
                  </a:solidFill>
                </a:uFill>
                <a:latin typeface="Calibri"/>
                <a:ea typeface="DejaVu Sans"/>
              </a:rPr>
              <a:t>NON SI TRATTA DI UN RITO MAGICO MA NEPPURE DI UN SEMPLICE GESTO ILLUSTRATIVi.</a:t>
            </a:r>
            <a:endParaRPr lang="it-IT" sz="1800" b="0" strike="noStrike" spc="-1">
              <a:solidFill>
                <a:srgbClr val="000000"/>
              </a:solidFill>
              <a:uFill>
                <a:solidFill>
                  <a:srgbClr val="FFFFFF"/>
                </a:solidFill>
              </a:uFill>
              <a:latin typeface="Arial"/>
            </a:endParaRPr>
          </a:p>
          <a:p>
            <a:pPr>
              <a:lnSpc>
                <a:spcPct val="100000"/>
              </a:lnSpc>
            </a:pPr>
            <a:r>
              <a:rPr lang="it-IT" sz="3200" b="0" strike="noStrike" spc="-1">
                <a:solidFill>
                  <a:srgbClr val="FFFFFF"/>
                </a:solidFill>
                <a:uFill>
                  <a:solidFill>
                    <a:srgbClr val="FFFFFF"/>
                  </a:solidFill>
                </a:uFill>
                <a:latin typeface="Calibri"/>
                <a:ea typeface="DejaVu Sans"/>
              </a:rPr>
              <a:t>ESSO NON SOLO INFORMA SU CIO’ CHE RAPPRESENTA, MA SVOLGE UN RUOLO DI MEDIAZIONE DI UN EVENTO: TRASFORMA.</a:t>
            </a:r>
            <a:endParaRPr lang="it-IT" sz="1800" b="0" strike="noStrike" spc="-1">
              <a:solidFill>
                <a:srgbClr val="000000"/>
              </a:solidFill>
              <a:uFill>
                <a:solidFill>
                  <a:srgbClr val="FFFFFF"/>
                </a:solidFill>
              </a:uFill>
              <a:latin typeface="Arial"/>
            </a:endParaRPr>
          </a:p>
          <a:p>
            <a:pPr>
              <a:lnSpc>
                <a:spcPct val="100000"/>
              </a:lnSpc>
            </a:pPr>
            <a:r>
              <a:rPr lang="it-IT" sz="3200" b="0" strike="noStrike" spc="-1">
                <a:solidFill>
                  <a:srgbClr val="FFFFFF"/>
                </a:solidFill>
                <a:uFill>
                  <a:solidFill>
                    <a:srgbClr val="FFFFFF"/>
                  </a:solidFill>
                </a:uFill>
                <a:latin typeface="Calibri"/>
                <a:ea typeface="DejaVu Sans"/>
              </a:rPr>
              <a:t>LA LORO ORIGINE HA LE SUE RADICI NELL’AGIRE STESSO DI DIO</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CustomShape 1"/>
          <p:cNvSpPr/>
          <p:nvPr/>
        </p:nvSpPr>
        <p:spPr>
          <a:xfrm>
            <a:off x="72000" y="133920"/>
            <a:ext cx="8999280" cy="1881360"/>
          </a:xfrm>
          <a:prstGeom prst="rect">
            <a:avLst/>
          </a:prstGeom>
          <a:ln/>
        </p:spPr>
        <p:style>
          <a:lnRef idx="1">
            <a:schemeClr val="accent3"/>
          </a:lnRef>
          <a:fillRef idx="2">
            <a:schemeClr val="accent3"/>
          </a:fillRef>
          <a:effectRef idx="1">
            <a:schemeClr val="accent3"/>
          </a:effectRef>
          <a:fontRef idx="minor">
            <a:schemeClr val="dk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L’USO LITURGICO DELL’OLIO E’ DOVUTO AL VALORE SIMBOLICO ATTRIBUITO A QUESTO ELEMENTO NATURALE FIN DALL’ANTICHITA’ E ALLE SUE PROPRIETA’ NATURALI CHE LO RENDONO ADATTO A SIGNIFIARE I DONI DIVINI E I LORO EFFETTI NELLA VITA DELL’UOMO.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COME PROVOCAZIONE INIZIALE SI POSSONO PROIETTARE IMMAGINI O PICCOLI VIDEO CHE RIPRODUCANO DELLE CELEBRAZIONI LITURGICHE CARATTERIZZATE DALLE UNZIONI</a:t>
            </a:r>
            <a:endParaRPr lang="it-IT" sz="1800" b="0" strike="noStrike" spc="-1" dirty="0">
              <a:solidFill>
                <a:srgbClr val="000000"/>
              </a:solidFill>
              <a:uFill>
                <a:solidFill>
                  <a:srgbClr val="FFFFFF"/>
                </a:solidFill>
              </a:uFill>
              <a:latin typeface="Arial"/>
            </a:endParaRPr>
          </a:p>
        </p:txBody>
      </p:sp>
      <p:pic>
        <p:nvPicPr>
          <p:cNvPr id="411" name="Immagine 410"/>
          <p:cNvPicPr/>
          <p:nvPr/>
        </p:nvPicPr>
        <p:blipFill>
          <a:blip r:embed="rId2"/>
          <a:stretch/>
        </p:blipFill>
        <p:spPr>
          <a:xfrm>
            <a:off x="144000" y="2088000"/>
            <a:ext cx="3311280" cy="3311280"/>
          </a:xfrm>
          <a:prstGeom prst="rect">
            <a:avLst/>
          </a:prstGeom>
          <a:ln>
            <a:noFill/>
          </a:ln>
        </p:spPr>
      </p:pic>
      <p:pic>
        <p:nvPicPr>
          <p:cNvPr id="412" name="Immagine 411"/>
          <p:cNvPicPr/>
          <p:nvPr/>
        </p:nvPicPr>
        <p:blipFill>
          <a:blip r:embed="rId3"/>
          <a:stretch/>
        </p:blipFill>
        <p:spPr>
          <a:xfrm>
            <a:off x="3888000" y="2952000"/>
            <a:ext cx="4987440" cy="332460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CustomShape 1"/>
          <p:cNvSpPr/>
          <p:nvPr/>
        </p:nvSpPr>
        <p:spPr>
          <a:xfrm>
            <a:off x="2808000" y="360000"/>
            <a:ext cx="5088240" cy="854422"/>
          </a:xfrm>
          <a:prstGeom prst="rect">
            <a:avLst/>
          </a:prstGeom>
          <a:ln/>
        </p:spPr>
        <p:style>
          <a:lnRef idx="1">
            <a:schemeClr val="accent5"/>
          </a:lnRef>
          <a:fillRef idx="2">
            <a:schemeClr val="accent5"/>
          </a:fillRef>
          <a:effectRef idx="1">
            <a:schemeClr val="accent5"/>
          </a:effectRef>
          <a:fontRef idx="minor">
            <a:schemeClr val="dk1"/>
          </a:fontRef>
        </p:style>
        <p:txBody>
          <a:bodyPr lIns="90000" tIns="45000" rIns="90000" bIns="45000"/>
          <a:lstStyle/>
          <a:p>
            <a:r>
              <a:rPr lang="it-IT" sz="2800" spc="-1" dirty="0">
                <a:solidFill>
                  <a:srgbClr val="000000"/>
                </a:solidFill>
                <a:uFill>
                  <a:solidFill>
                    <a:srgbClr val="FFFFFF"/>
                  </a:solidFill>
                </a:uFill>
                <a:latin typeface="Arial"/>
                <a:ea typeface="DejaVu Sans"/>
              </a:rPr>
              <a:t>I</a:t>
            </a:r>
            <a:r>
              <a:rPr lang="it-IT" sz="2800" b="0" strike="noStrike" spc="-1" dirty="0" smtClean="0">
                <a:solidFill>
                  <a:srgbClr val="000000"/>
                </a:solidFill>
                <a:uFill>
                  <a:solidFill>
                    <a:srgbClr val="FFFFFF"/>
                  </a:solidFill>
                </a:uFill>
                <a:latin typeface="Arial"/>
                <a:ea typeface="DejaVu Sans"/>
              </a:rPr>
              <a:t>L </a:t>
            </a:r>
            <a:r>
              <a:rPr lang="it-IT" sz="2800" b="0" strike="noStrike" spc="-1" dirty="0">
                <a:solidFill>
                  <a:srgbClr val="000000"/>
                </a:solidFill>
                <a:uFill>
                  <a:solidFill>
                    <a:srgbClr val="FFFFFF"/>
                  </a:solidFill>
                </a:uFill>
                <a:latin typeface="Arial"/>
                <a:ea typeface="DejaVu Sans"/>
              </a:rPr>
              <a:t>SEGNO SACRAMENTALE...</a:t>
            </a:r>
            <a:endParaRPr lang="it-IT" sz="1800" b="0" strike="noStrike" spc="-1" dirty="0">
              <a:solidFill>
                <a:srgbClr val="000000"/>
              </a:solidFill>
              <a:uFill>
                <a:solidFill>
                  <a:srgbClr val="FFFFFF"/>
                </a:solidFill>
              </a:uFill>
              <a:latin typeface="Arial"/>
            </a:endParaRPr>
          </a:p>
        </p:txBody>
      </p:sp>
      <p:pic>
        <p:nvPicPr>
          <p:cNvPr id="414" name="Immagine 413"/>
          <p:cNvPicPr/>
          <p:nvPr/>
        </p:nvPicPr>
        <p:blipFill>
          <a:blip r:embed="rId2"/>
          <a:stretch/>
        </p:blipFill>
        <p:spPr>
          <a:xfrm>
            <a:off x="4779360" y="4301640"/>
            <a:ext cx="1339200" cy="2320920"/>
          </a:xfrm>
          <a:prstGeom prst="rect">
            <a:avLst/>
          </a:prstGeom>
          <a:ln>
            <a:noFill/>
          </a:ln>
        </p:spPr>
      </p:pic>
      <p:pic>
        <p:nvPicPr>
          <p:cNvPr id="415" name="Immagine 414"/>
          <p:cNvPicPr/>
          <p:nvPr/>
        </p:nvPicPr>
        <p:blipFill>
          <a:blip r:embed="rId3"/>
          <a:stretch/>
        </p:blipFill>
        <p:spPr>
          <a:xfrm>
            <a:off x="475920" y="2088000"/>
            <a:ext cx="2690640" cy="1427040"/>
          </a:xfrm>
          <a:prstGeom prst="rect">
            <a:avLst/>
          </a:prstGeom>
          <a:ln>
            <a:noFill/>
          </a:ln>
        </p:spPr>
      </p:pic>
      <p:pic>
        <p:nvPicPr>
          <p:cNvPr id="416" name="Immagine 415"/>
          <p:cNvPicPr/>
          <p:nvPr/>
        </p:nvPicPr>
        <p:blipFill>
          <a:blip r:embed="rId4"/>
          <a:stretch/>
        </p:blipFill>
        <p:spPr>
          <a:xfrm>
            <a:off x="5274360" y="1741680"/>
            <a:ext cx="3613320" cy="2411280"/>
          </a:xfrm>
          <a:prstGeom prst="rect">
            <a:avLst/>
          </a:prstGeom>
          <a:ln>
            <a:noFill/>
          </a:ln>
        </p:spPr>
      </p:pic>
      <p:pic>
        <p:nvPicPr>
          <p:cNvPr id="417" name="Immagine 416"/>
          <p:cNvPicPr/>
          <p:nvPr/>
        </p:nvPicPr>
        <p:blipFill>
          <a:blip r:embed="rId5"/>
          <a:stretch/>
        </p:blipFill>
        <p:spPr>
          <a:xfrm>
            <a:off x="149400" y="4290480"/>
            <a:ext cx="4313520" cy="2404440"/>
          </a:xfrm>
          <a:prstGeom prst="rect">
            <a:avLst/>
          </a:prstGeom>
          <a:ln>
            <a:noFill/>
          </a:ln>
        </p:spPr>
      </p:pic>
      <p:sp>
        <p:nvSpPr>
          <p:cNvPr id="418" name="CustomShape 2"/>
          <p:cNvSpPr/>
          <p:nvPr/>
        </p:nvSpPr>
        <p:spPr>
          <a:xfrm>
            <a:off x="214282" y="1357298"/>
            <a:ext cx="3568680" cy="344880"/>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E’ IL SEGNO DEL BATTESIMO...</a:t>
            </a:r>
            <a:endParaRPr lang="it-IT" sz="1800" b="0" strike="noStrike" spc="-1" dirty="0">
              <a:solidFill>
                <a:srgbClr val="000000"/>
              </a:solidFill>
              <a:uFill>
                <a:solidFill>
                  <a:srgbClr val="FFFFFF"/>
                </a:solidFill>
              </a:uFill>
              <a:latin typeface="Arial"/>
            </a:endParaRPr>
          </a:p>
        </p:txBody>
      </p:sp>
      <p:sp>
        <p:nvSpPr>
          <p:cNvPr id="419" name="CustomShape 3"/>
          <p:cNvSpPr/>
          <p:nvPr/>
        </p:nvSpPr>
        <p:spPr>
          <a:xfrm>
            <a:off x="5256000" y="1224000"/>
            <a:ext cx="1994400" cy="561926"/>
          </a:xfrm>
          <a:prstGeom prst="rect">
            <a:avLst/>
          </a:prstGeom>
          <a:ln/>
        </p:spPr>
        <p:style>
          <a:lnRef idx="1">
            <a:schemeClr val="accent6"/>
          </a:lnRef>
          <a:fillRef idx="2">
            <a:schemeClr val="accent6"/>
          </a:fillRef>
          <a:effectRef idx="1">
            <a:schemeClr val="accent6"/>
          </a:effectRef>
          <a:fontRef idx="minor">
            <a:schemeClr val="dk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DELLA CRESIMA</a:t>
            </a:r>
            <a:endParaRPr lang="it-IT" sz="1800" b="0" strike="noStrike" spc="-1" dirty="0">
              <a:solidFill>
                <a:srgbClr val="000000"/>
              </a:solidFill>
              <a:uFill>
                <a:solidFill>
                  <a:srgbClr val="FFFFFF"/>
                </a:solidFill>
              </a:uFill>
              <a:latin typeface="Arial"/>
            </a:endParaRPr>
          </a:p>
        </p:txBody>
      </p:sp>
      <p:sp>
        <p:nvSpPr>
          <p:cNvPr id="420" name="CustomShape 4"/>
          <p:cNvSpPr/>
          <p:nvPr/>
        </p:nvSpPr>
        <p:spPr>
          <a:xfrm>
            <a:off x="216000" y="3613680"/>
            <a:ext cx="3134160" cy="344880"/>
          </a:xfrm>
          <a:prstGeom prst="rect">
            <a:avLst/>
          </a:prstGeom>
          <a:ln/>
        </p:spPr>
        <p:style>
          <a:lnRef idx="1">
            <a:schemeClr val="dk1"/>
          </a:lnRef>
          <a:fillRef idx="2">
            <a:schemeClr val="dk1"/>
          </a:fillRef>
          <a:effectRef idx="1">
            <a:schemeClr val="dk1"/>
          </a:effectRef>
          <a:fontRef idx="minor">
            <a:schemeClr val="dk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DELL’UNZIONE DEI MALATI</a:t>
            </a:r>
            <a:endParaRPr lang="it-IT" sz="1800" b="0" strike="noStrike" spc="-1" dirty="0">
              <a:solidFill>
                <a:srgbClr val="000000"/>
              </a:solidFill>
              <a:uFill>
                <a:solidFill>
                  <a:srgbClr val="FFFFFF"/>
                </a:solidFill>
              </a:uFill>
              <a:latin typeface="Arial"/>
            </a:endParaRPr>
          </a:p>
        </p:txBody>
      </p:sp>
      <p:sp>
        <p:nvSpPr>
          <p:cNvPr id="421" name="CustomShape 5"/>
          <p:cNvSpPr/>
          <p:nvPr/>
        </p:nvSpPr>
        <p:spPr>
          <a:xfrm>
            <a:off x="6408000" y="4608000"/>
            <a:ext cx="1675800" cy="535512"/>
          </a:xfrm>
          <a:prstGeom prst="rect">
            <a:avLst/>
          </a:prstGeom>
          <a:ln/>
        </p:spPr>
        <p:style>
          <a:lnRef idx="0">
            <a:schemeClr val="accent6"/>
          </a:lnRef>
          <a:fillRef idx="3">
            <a:schemeClr val="accent6"/>
          </a:fillRef>
          <a:effectRef idx="3">
            <a:schemeClr val="accent6"/>
          </a:effectRef>
          <a:fontRef idx="minor">
            <a:schemeClr val="lt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DELL’ORDINE</a:t>
            </a:r>
            <a:endParaRPr lang="it-IT"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CustomShape 1"/>
          <p:cNvSpPr/>
          <p:nvPr/>
        </p:nvSpPr>
        <p:spPr>
          <a:xfrm>
            <a:off x="12240" y="144000"/>
            <a:ext cx="9131040" cy="546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dirty="0">
                <a:solidFill>
                  <a:srgbClr val="000000"/>
                </a:solidFill>
                <a:uFill>
                  <a:solidFill>
                    <a:srgbClr val="FFFFFF"/>
                  </a:solidFill>
                </a:uFill>
                <a:latin typeface="Arial"/>
                <a:ea typeface="DejaVu Sans"/>
              </a:rPr>
              <a:t>DOPO LA VISIONE DEL DATO ESPERIENZIALE SI PUO’ DOMANDARE PERCHE’</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E’ UTILIZZATO PROPRIO L’OLIO IN UN RITO RELIGIOSO.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A QUESTO PUNTO PRENDE IL VIA LA RICERCA STORICA E ANTROPOLOGICA</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1) </a:t>
            </a:r>
            <a:r>
              <a:rPr lang="it-IT" sz="1800" b="0" strike="noStrike" spc="-1" dirty="0">
                <a:solidFill>
                  <a:srgbClr val="FF0000"/>
                </a:solidFill>
                <a:uFill>
                  <a:solidFill>
                    <a:srgbClr val="FFFFFF"/>
                  </a:solidFill>
                </a:uFill>
                <a:latin typeface="Arial"/>
                <a:ea typeface="DejaVu Sans"/>
              </a:rPr>
              <a:t>STORIA</a:t>
            </a:r>
            <a:r>
              <a:rPr lang="it-IT" sz="1800" b="0" strike="noStrike" spc="-1" dirty="0">
                <a:solidFill>
                  <a:srgbClr val="000000"/>
                </a:solidFill>
                <a:uFill>
                  <a:solidFill>
                    <a:srgbClr val="FFFFFF"/>
                  </a:solidFill>
                </a:uFill>
                <a:latin typeface="Arial"/>
                <a:ea typeface="DejaVu Sans"/>
              </a:rPr>
              <a:t>: UNA PARTE DELLA CLASSE PUO’ STUDIARE IL SIGNIFICATO SIMBO-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LICO DELL’OLIO NELLE CIVILTA’ ANTICHE: USO ESTETICO, TERAPEUTICO, </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SPORTIVO, </a:t>
            </a:r>
            <a:r>
              <a:rPr lang="it-IT" sz="1800" b="0" strike="noStrike" spc="-1" dirty="0" err="1">
                <a:solidFill>
                  <a:srgbClr val="000000"/>
                </a:solidFill>
                <a:uFill>
                  <a:solidFill>
                    <a:srgbClr val="FFFFFF"/>
                  </a:solidFill>
                </a:uFill>
                <a:latin typeface="Arial"/>
                <a:ea typeface="DejaVu Sans"/>
              </a:rPr>
              <a:t>CULINARIO…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2) </a:t>
            </a:r>
            <a:r>
              <a:rPr lang="it-IT" sz="1800" b="0" strike="noStrike" spc="-1" dirty="0">
                <a:solidFill>
                  <a:srgbClr val="00B0F0"/>
                </a:solidFill>
                <a:uFill>
                  <a:solidFill>
                    <a:srgbClr val="FFFFFF"/>
                  </a:solidFill>
                </a:uFill>
                <a:latin typeface="Arial"/>
                <a:ea typeface="DejaVu Sans"/>
              </a:rPr>
              <a:t>ATTUALITA</a:t>
            </a:r>
            <a:r>
              <a:rPr lang="it-IT" sz="1800" b="0" strike="noStrike" spc="-1" dirty="0">
                <a:solidFill>
                  <a:srgbClr val="000000"/>
                </a:solidFill>
                <a:uFill>
                  <a:solidFill>
                    <a:srgbClr val="FFFFFF"/>
                  </a:solidFill>
                </a:uFill>
                <a:latin typeface="Arial"/>
                <a:ea typeface="DejaVu Sans"/>
              </a:rPr>
              <a:t>’: UN ALTRO GRUPPO PUO’ REALIZZARE UNA CARTELLONE FOTO-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GRAFICO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PRODOTTI A BASE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OLIO (ALIMENTARI, FARMACOLOGICI, ESTETICI..</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3) UN TERZO GRUPPO POTRA’ RICERCARE IL VALORE SACRO DELL’OLIO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NELLE </a:t>
            </a:r>
            <a:r>
              <a:rPr lang="it-IT" sz="1800" b="0" strike="noStrike" spc="-1" dirty="0">
                <a:solidFill>
                  <a:srgbClr val="92D050"/>
                </a:solidFill>
                <a:uFill>
                  <a:solidFill>
                    <a:srgbClr val="FFFFFF"/>
                  </a:solidFill>
                </a:uFill>
                <a:latin typeface="Arial"/>
                <a:ea typeface="DejaVu Sans"/>
              </a:rPr>
              <a:t>RELIGIONI </a:t>
            </a:r>
            <a:endParaRPr lang="it-IT" sz="1800" b="0" strike="noStrike" spc="-1" dirty="0">
              <a:solidFill>
                <a:srgbClr val="92D05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OGNI GRUPPO DOVRA’ RELAZIONARE IL FRUTTO DELLE PROPRIE </a:t>
            </a:r>
            <a:r>
              <a:rPr lang="it-IT" sz="1800" b="0" strike="noStrike" spc="-1" dirty="0" err="1">
                <a:solidFill>
                  <a:srgbClr val="000000"/>
                </a:solidFill>
                <a:uFill>
                  <a:solidFill>
                    <a:srgbClr val="FFFFFF"/>
                  </a:solidFill>
                </a:uFill>
                <a:latin typeface="Arial"/>
                <a:ea typeface="DejaVu Sans"/>
              </a:rPr>
              <a:t>RICERCHE…</a:t>
            </a:r>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INFINE TUTTA LA CLASSE VERRA’ COINVOLTA IN UNA </a:t>
            </a:r>
            <a:r>
              <a:rPr lang="it-IT" sz="1800" b="0" strike="noStrike" spc="-1" dirty="0">
                <a:solidFill>
                  <a:srgbClr val="FF0000"/>
                </a:solidFill>
                <a:uFill>
                  <a:solidFill>
                    <a:srgbClr val="FFFFFF"/>
                  </a:solidFill>
                </a:uFill>
                <a:latin typeface="Arial"/>
                <a:ea typeface="DejaVu Sans"/>
              </a:rPr>
              <a:t>GARA </a:t>
            </a:r>
            <a:r>
              <a:rPr lang="it-IT" sz="1800" b="0" strike="noStrike" spc="-1" dirty="0" err="1">
                <a:solidFill>
                  <a:srgbClr val="FF0000"/>
                </a:solidFill>
                <a:uFill>
                  <a:solidFill>
                    <a:srgbClr val="FFFFFF"/>
                  </a:solidFill>
                </a:uFill>
                <a:latin typeface="Arial"/>
                <a:ea typeface="DejaVu Sans"/>
              </a:rPr>
              <a:t>DI</a:t>
            </a:r>
            <a:r>
              <a:rPr lang="it-IT" sz="1800" b="0" strike="noStrike" spc="-1" dirty="0">
                <a:solidFill>
                  <a:srgbClr val="FF0000"/>
                </a:solidFill>
                <a:uFill>
                  <a:solidFill>
                    <a:srgbClr val="FFFFFF"/>
                  </a:solidFill>
                </a:uFill>
                <a:latin typeface="Arial"/>
                <a:ea typeface="DejaVu Sans"/>
              </a:rPr>
              <a:t> RICERCA BIBLICA</a:t>
            </a:r>
            <a:endParaRPr lang="it-IT" sz="1800" b="0" strike="noStrike" spc="-1" dirty="0">
              <a:solidFill>
                <a:srgbClr val="FF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SI FORMERANNO PICCOLI GRUPPI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DUE O TRE ALLIEVI CHE, CON LA GUIDA</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DELL’INSEGNANTE, DOVRA’ TROVARE IL MAGGIOR NUMERO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RIFERIMENTI</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BIBLICI NEI QUALI COMPARE L’ELEMENTO OLIO.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SI SCRIVERANNO I RISULTATI ALLA LAVAGNA CON IL RELATIVO CONTESTO: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BENEDIZIONE...ELEZIONE...INTRONIZZAZIONE REGALE...</a:t>
            </a:r>
            <a:r>
              <a:rPr lang="it-IT" sz="1800" b="0" strike="noStrike" spc="-1" dirty="0" err="1">
                <a:solidFill>
                  <a:srgbClr val="000000"/>
                </a:solidFill>
                <a:uFill>
                  <a:solidFill>
                    <a:srgbClr val="FFFFFF"/>
                  </a:solidFill>
                </a:uFill>
                <a:latin typeface="Arial"/>
                <a:ea typeface="DejaVu Sans"/>
              </a:rPr>
              <a:t>ABBONDANZA…</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CONSACRAZIONE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a:t>
            </a:r>
            <a:r>
              <a:rPr lang="it-IT" sz="1800" b="0" strike="noStrike" spc="-1" dirty="0" err="1">
                <a:solidFill>
                  <a:srgbClr val="000000"/>
                </a:solidFill>
                <a:uFill>
                  <a:solidFill>
                    <a:srgbClr val="FFFFFF"/>
                  </a:solidFill>
                </a:uFill>
                <a:latin typeface="Arial"/>
                <a:ea typeface="DejaVu Sans"/>
              </a:rPr>
              <a:t>LUOGHI…</a:t>
            </a:r>
            <a:r>
              <a:rPr lang="it-IT" sz="1800" b="0" strike="noStrike" spc="-1" dirty="0">
                <a:solidFill>
                  <a:srgbClr val="000000"/>
                </a:solidFill>
                <a:uFill>
                  <a:solidFill>
                    <a:srgbClr val="FFFFFF"/>
                  </a:solidFill>
                </a:uFill>
                <a:latin typeface="Arial"/>
                <a:ea typeface="DejaVu Sans"/>
              </a:rPr>
              <a:t>. MISSIONI SPECIALI...</a:t>
            </a:r>
            <a:endParaRPr lang="it-IT" sz="1800" b="0" strike="noStrike" spc="-1" dirty="0">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3" name="Immagine 422"/>
          <p:cNvPicPr/>
          <p:nvPr/>
        </p:nvPicPr>
        <p:blipFill>
          <a:blip r:embed="rId2"/>
          <a:stretch/>
        </p:blipFill>
        <p:spPr>
          <a:xfrm>
            <a:off x="144000" y="232200"/>
            <a:ext cx="8824680" cy="6624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4" name="Immagine 423"/>
          <p:cNvPicPr/>
          <p:nvPr/>
        </p:nvPicPr>
        <p:blipFill>
          <a:blip r:embed="rId2"/>
          <a:stretch/>
        </p:blipFill>
        <p:spPr>
          <a:xfrm>
            <a:off x="-65520" y="216000"/>
            <a:ext cx="8920440" cy="669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Immagine 424"/>
          <p:cNvPicPr/>
          <p:nvPr/>
        </p:nvPicPr>
        <p:blipFill>
          <a:blip r:embed="rId2"/>
          <a:stretch/>
        </p:blipFill>
        <p:spPr>
          <a:xfrm>
            <a:off x="198360" y="232560"/>
            <a:ext cx="8512560" cy="6390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6" name="Immagine 425"/>
          <p:cNvPicPr/>
          <p:nvPr/>
        </p:nvPicPr>
        <p:blipFill>
          <a:blip r:embed="rId2"/>
          <a:stretch/>
        </p:blipFill>
        <p:spPr>
          <a:xfrm>
            <a:off x="126360" y="216000"/>
            <a:ext cx="8800560" cy="66067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Immagine 426"/>
          <p:cNvPicPr/>
          <p:nvPr/>
        </p:nvPicPr>
        <p:blipFill>
          <a:blip r:embed="rId2"/>
          <a:stretch/>
        </p:blipFill>
        <p:spPr>
          <a:xfrm>
            <a:off x="144000" y="288000"/>
            <a:ext cx="8416800" cy="6318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8" name="Immagine 427"/>
          <p:cNvPicPr/>
          <p:nvPr/>
        </p:nvPicPr>
        <p:blipFill>
          <a:blip r:embed="rId2"/>
          <a:stretch/>
        </p:blipFill>
        <p:spPr>
          <a:xfrm>
            <a:off x="216000" y="245880"/>
            <a:ext cx="8494920" cy="63770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CustomShape 1"/>
          <p:cNvSpPr/>
          <p:nvPr/>
        </p:nvSpPr>
        <p:spPr>
          <a:xfrm>
            <a:off x="158400" y="214290"/>
            <a:ext cx="8985600" cy="2212868"/>
          </a:xfrm>
          <a:prstGeom prst="rect">
            <a:avLst/>
          </a:prstGeom>
          <a:ln/>
        </p:spPr>
        <p:style>
          <a:lnRef idx="1">
            <a:schemeClr val="accent1"/>
          </a:lnRef>
          <a:fillRef idx="2">
            <a:schemeClr val="accent1"/>
          </a:fillRef>
          <a:effectRef idx="1">
            <a:schemeClr val="accent1"/>
          </a:effectRef>
          <a:fontRef idx="minor">
            <a:schemeClr val="dk1"/>
          </a:fontRef>
        </p:style>
        <p:txBody>
          <a:bodyPr lIns="90000" tIns="45000" rIns="90000" bIns="45000"/>
          <a:lstStyle/>
          <a:p>
            <a:r>
              <a:rPr lang="it-IT" sz="1800" b="0" strike="noStrike" spc="-1" dirty="0">
                <a:solidFill>
                  <a:srgbClr val="000000"/>
                </a:solidFill>
                <a:uFill>
                  <a:solidFill>
                    <a:srgbClr val="FFFFFF"/>
                  </a:solidFill>
                </a:uFill>
                <a:latin typeface="Arial"/>
                <a:ea typeface="DejaVu Sans"/>
              </a:rPr>
              <a:t>SI DOVRANNO COLLEGARE I DIVERSI SIGNIFICATI ANTROPOLOGICI CON </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L’USO SPIRITUALE E LITURGICO: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LA FORZA DEGLI ATLETI CHE DIVENTA FORZA INTERIORE NEL COMBATTI-</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MENTO SPIRITUALE E CONTRO LE FORZE MALIGNE</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LA BENEDIZIONE EL’ABBONDANZA, SEGNI DELLA RICCHEZZA DEI DONI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DIO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 L’USO CULINARIO CHE DIVENTA SEGNO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BONTA’ INTERIORE</a:t>
            </a:r>
            <a:endParaRPr lang="it-IT" sz="1800" b="0" strike="noStrike" spc="-1" dirty="0">
              <a:solidFill>
                <a:srgbClr val="000000"/>
              </a:solidFill>
              <a:uFill>
                <a:solidFill>
                  <a:srgbClr val="FFFFFF"/>
                </a:solidFill>
              </a:uFill>
              <a:latin typeface="Arial"/>
            </a:endParaRPr>
          </a:p>
          <a:p>
            <a:r>
              <a:rPr lang="it-IT" sz="1800" b="0" strike="noStrike" spc="-1" dirty="0" err="1">
                <a:solidFill>
                  <a:srgbClr val="000000"/>
                </a:solidFill>
                <a:uFill>
                  <a:solidFill>
                    <a:srgbClr val="FFFFFF"/>
                  </a:solidFill>
                </a:uFill>
                <a:latin typeface="Arial"/>
                <a:ea typeface="DejaVu Sans"/>
              </a:rPr>
              <a:t>*LE</a:t>
            </a:r>
            <a:r>
              <a:rPr lang="it-IT" sz="1800" b="0" strike="noStrike" spc="-1" dirty="0">
                <a:solidFill>
                  <a:srgbClr val="000000"/>
                </a:solidFill>
                <a:uFill>
                  <a:solidFill>
                    <a:srgbClr val="FFFFFF"/>
                  </a:solidFill>
                </a:uFill>
                <a:latin typeface="Arial"/>
                <a:ea typeface="DejaVu Sans"/>
              </a:rPr>
              <a:t> PROPRIETA’ TERAPEUTICHE, SIMBOLI </a:t>
            </a:r>
            <a:r>
              <a:rPr lang="it-IT" sz="1800" b="0" strike="noStrike" spc="-1" dirty="0" err="1">
                <a:solidFill>
                  <a:srgbClr val="000000"/>
                </a:solidFill>
                <a:uFill>
                  <a:solidFill>
                    <a:srgbClr val="FFFFFF"/>
                  </a:solidFill>
                </a:uFill>
                <a:latin typeface="Arial"/>
                <a:ea typeface="DejaVu Sans"/>
              </a:rPr>
              <a:t>DI</a:t>
            </a:r>
            <a:r>
              <a:rPr lang="it-IT" sz="1800" b="0" strike="noStrike" spc="-1" dirty="0">
                <a:solidFill>
                  <a:srgbClr val="000000"/>
                </a:solidFill>
                <a:uFill>
                  <a:solidFill>
                    <a:srgbClr val="FFFFFF"/>
                  </a:solidFill>
                </a:uFill>
                <a:latin typeface="Arial"/>
                <a:ea typeface="DejaVu Sans"/>
              </a:rPr>
              <a:t> GUARIGIONE FISICA SPIRITUALE</a:t>
            </a:r>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SI ARRIVA COSI’ AL LIVELLO SACRAMENTALE PER CAPIRE PERCHE’ L’OLIO</a:t>
            </a:r>
            <a:endParaRPr lang="it-IT" sz="1800" b="0" strike="noStrike" spc="-1" dirty="0">
              <a:solidFill>
                <a:srgbClr val="000000"/>
              </a:solidFill>
              <a:uFill>
                <a:solidFill>
                  <a:srgbClr val="FFFFFF"/>
                </a:solidFill>
              </a:uFill>
              <a:latin typeface="Arial"/>
            </a:endParaRPr>
          </a:p>
          <a:p>
            <a:r>
              <a:rPr lang="it-IT" sz="1800" b="0" strike="noStrike" spc="-1" dirty="0">
                <a:solidFill>
                  <a:srgbClr val="000000"/>
                </a:solidFill>
                <a:uFill>
                  <a:solidFill>
                    <a:srgbClr val="FFFFFF"/>
                  </a:solidFill>
                </a:uFill>
                <a:latin typeface="Arial"/>
                <a:ea typeface="DejaVu Sans"/>
              </a:rPr>
              <a:t>E’ NEI SACRAMENTI IL SEGNO PER ECCELLENZA DEI DONI DIVINI</a:t>
            </a:r>
            <a:endParaRPr lang="it-IT" sz="1800" b="0" strike="noStrike" spc="-1" dirty="0">
              <a:solidFill>
                <a:srgbClr val="000000"/>
              </a:solidFill>
              <a:uFill>
                <a:solidFill>
                  <a:srgbClr val="FFFFFF"/>
                </a:solidFill>
              </a:uFill>
              <a:latin typeface="Arial"/>
            </a:endParaRPr>
          </a:p>
        </p:txBody>
      </p:sp>
      <p:pic>
        <p:nvPicPr>
          <p:cNvPr id="3" name="Immagine 2" descr="220px-Ordination_sacerdotale.jpg"/>
          <p:cNvPicPr>
            <a:picLocks noChangeAspect="1"/>
          </p:cNvPicPr>
          <p:nvPr/>
        </p:nvPicPr>
        <p:blipFill>
          <a:blip r:embed="rId2"/>
          <a:stretch>
            <a:fillRect/>
          </a:stretch>
        </p:blipFill>
        <p:spPr>
          <a:xfrm>
            <a:off x="857224" y="3714752"/>
            <a:ext cx="1341120" cy="2322576"/>
          </a:xfrm>
          <a:prstGeom prst="rect">
            <a:avLst/>
          </a:prstGeom>
        </p:spPr>
      </p:pic>
      <p:pic>
        <p:nvPicPr>
          <p:cNvPr id="4" name="Immagine 3" descr="ben_bimbo2.jpg"/>
          <p:cNvPicPr>
            <a:picLocks noChangeAspect="1"/>
          </p:cNvPicPr>
          <p:nvPr/>
        </p:nvPicPr>
        <p:blipFill>
          <a:blip r:embed="rId3"/>
          <a:stretch>
            <a:fillRect/>
          </a:stretch>
        </p:blipFill>
        <p:spPr>
          <a:xfrm>
            <a:off x="3286116" y="3857628"/>
            <a:ext cx="4038600"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CustomShape 1"/>
          <p:cNvSpPr/>
          <p:nvPr/>
        </p:nvSpPr>
        <p:spPr>
          <a:xfrm>
            <a:off x="457200" y="0"/>
            <a:ext cx="8226720" cy="1783080"/>
          </a:xfrm>
          <a:prstGeom prst="rect">
            <a:avLst/>
          </a:prstGeom>
          <a:gradFill>
            <a:gsLst>
              <a:gs pos="0">
                <a:srgbClr val="E3FBC2"/>
              </a:gs>
              <a:gs pos="100000">
                <a:srgbClr val="F4FFE6"/>
              </a:gs>
            </a:gsLst>
            <a:lin ang="16200000"/>
          </a:gradFill>
          <a:ln w="9360">
            <a:solidFill>
              <a:srgbClr val="98B855"/>
            </a:solidFill>
            <a:round/>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2800" b="0" strike="noStrike" spc="-1">
                <a:solidFill>
                  <a:srgbClr val="000000"/>
                </a:solidFill>
                <a:uFill>
                  <a:solidFill>
                    <a:srgbClr val="FFFFFF"/>
                  </a:solidFill>
                </a:uFill>
                <a:latin typeface="Calibri"/>
                <a:ea typeface="DejaVu Sans"/>
              </a:rPr>
              <a:t>“I SACRAMENTI SONO SEGNI EFFICACI DELLA GRAZIA, ISTITUITI DA CRISTO E AFFIDATI ALLA CHIESA ATTRAVERSO I QUALI CI VIENE ELARGITA LA VITA DIVINA” </a:t>
            </a:r>
            <a:r>
              <a:rPr lang="it-IT" sz="2800" b="0" i="1" strike="noStrike" spc="-1">
                <a:solidFill>
                  <a:srgbClr val="000000"/>
                </a:solidFill>
                <a:uFill>
                  <a:solidFill>
                    <a:srgbClr val="FFFFFF"/>
                  </a:solidFill>
                </a:uFill>
                <a:latin typeface="Calibri"/>
                <a:ea typeface="DejaVu Sans"/>
              </a:rPr>
              <a:t>(CCC 1131)</a:t>
            </a:r>
            <a:endParaRPr lang="it-IT" sz="1800" b="0" strike="noStrike" spc="-1">
              <a:solidFill>
                <a:srgbClr val="000000"/>
              </a:solidFill>
              <a:uFill>
                <a:solidFill>
                  <a:srgbClr val="FFFFFF"/>
                </a:solidFill>
              </a:uFill>
              <a:latin typeface="Arial"/>
            </a:endParaRPr>
          </a:p>
        </p:txBody>
      </p:sp>
      <p:sp>
        <p:nvSpPr>
          <p:cNvPr id="247" name="CustomShape 2"/>
          <p:cNvSpPr/>
          <p:nvPr/>
        </p:nvSpPr>
        <p:spPr>
          <a:xfrm>
            <a:off x="457200" y="2000160"/>
            <a:ext cx="8226720" cy="412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200">
              <a:lnSpc>
                <a:spcPct val="100000"/>
              </a:lnSpc>
              <a:buClr>
                <a:srgbClr val="000000"/>
              </a:buClr>
              <a:buFont typeface="Arial"/>
              <a:buChar char="•"/>
            </a:pPr>
            <a:r>
              <a:rPr lang="it-IT" sz="3200" b="0" strike="noStrike" spc="-1">
                <a:solidFill>
                  <a:srgbClr val="000000"/>
                </a:solidFill>
                <a:uFill>
                  <a:solidFill>
                    <a:srgbClr val="FFFFFF"/>
                  </a:solidFill>
                </a:uFill>
                <a:latin typeface="Calibri"/>
                <a:ea typeface="DejaVu Sans"/>
              </a:rPr>
              <a:t>Come trasformare questo obiettivo cognitivo in competenza formativa nell’IRC?</a:t>
            </a:r>
            <a:endParaRPr lang="it-IT" sz="1800" b="0" strike="noStrike" spc="-1">
              <a:solidFill>
                <a:srgbClr val="000000"/>
              </a:solidFill>
              <a:uFill>
                <a:solidFill>
                  <a:srgbClr val="FFFFFF"/>
                </a:solidFill>
              </a:uFill>
              <a:latin typeface="Arial"/>
            </a:endParaRPr>
          </a:p>
          <a:p>
            <a:pPr marL="343080" indent="-340200">
              <a:lnSpc>
                <a:spcPct val="100000"/>
              </a:lnSpc>
              <a:buClr>
                <a:srgbClr val="000000"/>
              </a:buClr>
              <a:buFont typeface="Arial"/>
              <a:buChar char="•"/>
            </a:pPr>
            <a:r>
              <a:rPr lang="it-IT" sz="3200" b="0" strike="noStrike" spc="-1">
                <a:solidFill>
                  <a:srgbClr val="000000"/>
                </a:solidFill>
                <a:uFill>
                  <a:solidFill>
                    <a:srgbClr val="FFFFFF"/>
                  </a:solidFill>
                </a:uFill>
                <a:latin typeface="Calibri"/>
                <a:ea typeface="DejaVu Sans"/>
              </a:rPr>
              <a:t>Quale percorso didatticamente utile e interessante svoglere?</a:t>
            </a:r>
            <a:endParaRPr lang="it-IT" sz="1800" b="0" strike="noStrike" spc="-1">
              <a:solidFill>
                <a:srgbClr val="000000"/>
              </a:solidFill>
              <a:uFill>
                <a:solidFill>
                  <a:srgbClr val="FFFFFF"/>
                </a:solidFill>
              </a:uFill>
              <a:latin typeface="Arial"/>
            </a:endParaRPr>
          </a:p>
        </p:txBody>
      </p:sp>
      <p:sp>
        <p:nvSpPr>
          <p:cNvPr id="248" name="CustomShape 3"/>
          <p:cNvSpPr/>
          <p:nvPr/>
        </p:nvSpPr>
        <p:spPr>
          <a:xfrm>
            <a:off x="428760" y="4180320"/>
            <a:ext cx="8212320" cy="2648160"/>
          </a:xfrm>
          <a:prstGeom prst="rect">
            <a:avLst/>
          </a:prstGeom>
          <a:ln>
            <a:round/>
          </a:ln>
          <a:effectLst>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p:style>
        <p:txBody>
          <a:bodyPr lIns="90000" tIns="45000" rIns="90000" bIns="45000"/>
          <a:lstStyle/>
          <a:p>
            <a:pPr>
              <a:lnSpc>
                <a:spcPct val="100000"/>
              </a:lnSpc>
            </a:pPr>
            <a:r>
              <a:rPr lang="it-IT" sz="2400" b="0" strike="noStrike" spc="-1">
                <a:solidFill>
                  <a:srgbClr val="000000"/>
                </a:solidFill>
                <a:uFill>
                  <a:solidFill>
                    <a:srgbClr val="FFFFFF"/>
                  </a:solidFill>
                </a:uFill>
                <a:latin typeface="Calibri"/>
                <a:ea typeface="DejaVu Sans"/>
              </a:rPr>
              <a:t>PROSEGUENDO IL PERCORSO ANTROPOLOGICO SUL LINGUAGGIO LITURGICO AFFRONTIAMO </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L’USO DEL SIMBOLO (CHE ABBIAMO VISTO LA VOLTA SCORSA) NEI SACRAMENTI DELLA CHIESA. CI MUOVIAMO SEMPRE NELL’ASSE DEI LINGUAGGI, MA IN UN APPROFONDIMENTO CHE PREVEDE COME GIA’  AFFRONTATE LE COMPETENZE BIBLICHE SULLE FONTI E SULLA RIVELAZIONE CRISTIANA.</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CustomShape 1"/>
          <p:cNvSpPr/>
          <p:nvPr/>
        </p:nvSpPr>
        <p:spPr>
          <a:xfrm>
            <a:off x="714348" y="2428868"/>
            <a:ext cx="3455280" cy="1367280"/>
          </a:xfrm>
          <a:prstGeom prst="ellipse">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3600" b="0" strike="noStrike" spc="-1" dirty="0">
                <a:solidFill>
                  <a:srgbClr val="000000"/>
                </a:solidFill>
                <a:uFill>
                  <a:solidFill>
                    <a:srgbClr val="FFFFFF"/>
                  </a:solidFill>
                </a:uFill>
                <a:latin typeface="Arial"/>
                <a:ea typeface="DejaVu Sans"/>
              </a:rPr>
              <a:t>OLIO</a:t>
            </a:r>
            <a:endParaRPr lang="it-IT" sz="1800" b="0" strike="noStrike" spc="-1" dirty="0">
              <a:solidFill>
                <a:srgbClr val="000000"/>
              </a:solidFill>
              <a:uFill>
                <a:solidFill>
                  <a:srgbClr val="FFFFFF"/>
                </a:solidFill>
              </a:uFill>
              <a:latin typeface="Arial"/>
            </a:endParaRPr>
          </a:p>
        </p:txBody>
      </p:sp>
      <p:sp>
        <p:nvSpPr>
          <p:cNvPr id="431" name="CustomShape 2"/>
          <p:cNvSpPr/>
          <p:nvPr/>
        </p:nvSpPr>
        <p:spPr>
          <a:xfrm>
            <a:off x="648000" y="360000"/>
            <a:ext cx="2735280" cy="187128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BATTESIMO:</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 IRROBUSTIMENTO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CONTRO IL MALE,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CONSACRAZIONE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DELLA PERSONA A DIO</a:t>
            </a:r>
            <a:endParaRPr lang="it-IT" sz="1800" b="0" strike="noStrike" spc="-1">
              <a:solidFill>
                <a:srgbClr val="000000"/>
              </a:solidFill>
              <a:uFill>
                <a:solidFill>
                  <a:srgbClr val="FFFFFF"/>
                </a:solidFill>
              </a:uFill>
              <a:latin typeface="Arial"/>
            </a:endParaRPr>
          </a:p>
        </p:txBody>
      </p:sp>
      <p:sp>
        <p:nvSpPr>
          <p:cNvPr id="432" name="CustomShape 3"/>
          <p:cNvSpPr/>
          <p:nvPr/>
        </p:nvSpPr>
        <p:spPr>
          <a:xfrm>
            <a:off x="5832000" y="504000"/>
            <a:ext cx="2951280" cy="187128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CRESIMA:</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CONFERMA E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RAFFORZAMENTO DEL</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SIGNIFICATO</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BATTESIMALE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ATTRAVERSO UNA</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DECISIONE PERSONALE</a:t>
            </a:r>
            <a:endParaRPr lang="it-IT" sz="1800" b="0" strike="noStrike" spc="-1">
              <a:solidFill>
                <a:srgbClr val="000000"/>
              </a:solidFill>
              <a:uFill>
                <a:solidFill>
                  <a:srgbClr val="FFFFFF"/>
                </a:solidFill>
              </a:uFill>
              <a:latin typeface="Arial"/>
            </a:endParaRPr>
          </a:p>
        </p:txBody>
      </p:sp>
      <p:sp>
        <p:nvSpPr>
          <p:cNvPr id="433" name="CustomShape 4"/>
          <p:cNvSpPr/>
          <p:nvPr/>
        </p:nvSpPr>
        <p:spPr>
          <a:xfrm>
            <a:off x="648000" y="4104000"/>
            <a:ext cx="2879280" cy="208728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UNZIONE MALATI: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ASPETTO TERAPEUTICO</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DIVENTA SIMBOLO DI</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GUARIGIONE DAL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PECCATO 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RAFFORZAMENTO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FISICO 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SPIRITUALE</a:t>
            </a:r>
            <a:endParaRPr lang="it-IT" sz="1800" b="0" strike="noStrike" spc="-1">
              <a:solidFill>
                <a:srgbClr val="000000"/>
              </a:solidFill>
              <a:uFill>
                <a:solidFill>
                  <a:srgbClr val="FFFFFF"/>
                </a:solidFill>
              </a:uFill>
              <a:latin typeface="Arial"/>
            </a:endParaRPr>
          </a:p>
          <a:p>
            <a:pPr algn="ctr">
              <a:lnSpc>
                <a:spcPct val="100000"/>
              </a:lnSpc>
            </a:pPr>
            <a:endParaRPr lang="it-IT" sz="1800" b="0" strike="noStrike" spc="-1">
              <a:solidFill>
                <a:srgbClr val="000000"/>
              </a:solidFill>
              <a:uFill>
                <a:solidFill>
                  <a:srgbClr val="FFFFFF"/>
                </a:solidFill>
              </a:uFill>
              <a:latin typeface="Arial"/>
            </a:endParaRPr>
          </a:p>
        </p:txBody>
      </p:sp>
      <p:sp>
        <p:nvSpPr>
          <p:cNvPr id="434" name="CustomShape 5"/>
          <p:cNvSpPr/>
          <p:nvPr/>
        </p:nvSpPr>
        <p:spPr>
          <a:xfrm>
            <a:off x="5616000" y="4104000"/>
            <a:ext cx="3239280" cy="2231280"/>
          </a:xfrm>
          <a:prstGeom prst="rect">
            <a:avLst/>
          </a:prstGeom>
          <a:solidFill>
            <a:srgbClr val="729FCF"/>
          </a:solidFill>
          <a:ln>
            <a:solidFill>
              <a:srgbClr val="3465A4"/>
            </a:solidFill>
          </a:ln>
        </p:spPr>
        <p:style>
          <a:lnRef idx="0">
            <a:scrgbClr r="0" g="0" b="0"/>
          </a:lnRef>
          <a:fillRef idx="0">
            <a:scrgbClr r="0" g="0" b="0"/>
          </a:fillRef>
          <a:effectRef idx="0">
            <a:scrgbClr r="0" g="0" b="0"/>
          </a:effectRef>
          <a:fontRef idx="minor"/>
        </p:style>
        <p:txBody>
          <a:bodyPr wrap="none" lIns="90000" tIns="45000" rIns="90000" bIns="45000" anchor="ctr"/>
          <a:lstStyle/>
          <a:p>
            <a:pPr algn="ctr">
              <a:lnSpc>
                <a:spcPct val="100000"/>
              </a:lnSpc>
            </a:pPr>
            <a:r>
              <a:rPr lang="it-IT" sz="1800" b="0" strike="noStrike" spc="-1">
                <a:solidFill>
                  <a:srgbClr val="000000"/>
                </a:solidFill>
                <a:uFill>
                  <a:solidFill>
                    <a:srgbClr val="FFFFFF"/>
                  </a:solidFill>
                </a:uFill>
                <a:latin typeface="Arial"/>
                <a:ea typeface="DejaVu Sans"/>
              </a:rPr>
              <a:t>UNZIONE SACERDOTALE: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SIMBOLO DI ELEZIONE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PARTICOLARE PER MISSIONE </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SPECIALE</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E SERVIZIO COMUNITARIO</a:t>
            </a:r>
            <a:endParaRPr lang="it-IT" sz="1800" b="0" strike="noStrike" spc="-1">
              <a:solidFill>
                <a:srgbClr val="000000"/>
              </a:solidFill>
              <a:uFill>
                <a:solidFill>
                  <a:srgbClr val="FFFFFF"/>
                </a:solidFill>
              </a:uFill>
              <a:latin typeface="Arial"/>
            </a:endParaRPr>
          </a:p>
          <a:p>
            <a:pPr algn="ctr">
              <a:lnSpc>
                <a:spcPct val="100000"/>
              </a:lnSpc>
            </a:pPr>
            <a:r>
              <a:rPr lang="it-IT" sz="1800" b="0" strike="noStrike" spc="-1">
                <a:solidFill>
                  <a:srgbClr val="000000"/>
                </a:solidFill>
                <a:uFill>
                  <a:solidFill>
                    <a:srgbClr val="FFFFFF"/>
                  </a:solidFill>
                </a:uFill>
                <a:latin typeface="Arial"/>
                <a:ea typeface="DejaVu Sans"/>
              </a:rPr>
              <a:t>COME GLI ANTICHI RE</a:t>
            </a:r>
            <a:endParaRPr lang="it-IT" sz="1800" b="0" strike="noStrike" spc="-1">
              <a:solidFill>
                <a:srgbClr val="000000"/>
              </a:solidFill>
              <a:uFill>
                <a:solidFill>
                  <a:srgbClr val="FFFFFF"/>
                </a:solidFill>
              </a:uFill>
              <a:latin typeface="Arial"/>
            </a:endParaRPr>
          </a:p>
        </p:txBody>
      </p:sp>
      <p:sp>
        <p:nvSpPr>
          <p:cNvPr id="7" name="Freccia a destra rientrata 6"/>
          <p:cNvSpPr/>
          <p:nvPr/>
        </p:nvSpPr>
        <p:spPr>
          <a:xfrm>
            <a:off x="4429124" y="285749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786446" y="2571744"/>
            <a:ext cx="3071834"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dirty="0" smtClean="0">
                <a:solidFill>
                  <a:schemeClr val="tx1"/>
                </a:solidFill>
              </a:rPr>
              <a:t>INDELEBILITA’</a:t>
            </a:r>
            <a:endParaRPr lang="it-IT" sz="2000"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ustomShape 1"/>
          <p:cNvSpPr/>
          <p:nvPr/>
        </p:nvSpPr>
        <p:spPr>
          <a:xfrm>
            <a:off x="576000" y="648000"/>
            <a:ext cx="8079480" cy="492120"/>
          </a:xfrm>
          <a:prstGeom prst="rect">
            <a:avLst/>
          </a:prstGeom>
          <a:gradFill>
            <a:gsLst>
              <a:gs pos="0">
                <a:srgbClr val="D0D0D0"/>
              </a:gs>
              <a:gs pos="100000">
                <a:srgbClr val="EDEDED"/>
              </a:gs>
            </a:gsLst>
            <a:lin ang="16200000"/>
          </a:gradFill>
          <a:ln w="936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ctr"/>
          <a:lstStyle/>
          <a:p>
            <a:r>
              <a:rPr lang="it-IT" sz="2000" b="0" strike="noStrike" spc="-1">
                <a:solidFill>
                  <a:srgbClr val="000000"/>
                </a:solidFill>
                <a:uFill>
                  <a:solidFill>
                    <a:srgbClr val="FFFFFF"/>
                  </a:solidFill>
                </a:uFill>
                <a:latin typeface="Calibri"/>
                <a:ea typeface="DejaVu Sans"/>
              </a:rPr>
              <a:t>PROPOSTA OPERATIVA PER ENTRARE NELLA DIMENSIONE DEL SIMBOLO SACRAMENTALE:</a:t>
            </a:r>
            <a:endParaRPr lang="it-IT" sz="1800" b="0" strike="noStrike" spc="-1">
              <a:solidFill>
                <a:srgbClr val="000000"/>
              </a:solidFill>
              <a:uFill>
                <a:solidFill>
                  <a:srgbClr val="FFFFFF"/>
                </a:solidFill>
              </a:uFill>
              <a:latin typeface="Arial"/>
            </a:endParaRPr>
          </a:p>
          <a:p>
            <a:r>
              <a:rPr lang="it-IT" sz="2000" b="0" strike="noStrike" spc="-1">
                <a:solidFill>
                  <a:srgbClr val="000000"/>
                </a:solidFill>
                <a:uFill>
                  <a:solidFill>
                    <a:srgbClr val="FFFFFF"/>
                  </a:solidFill>
                </a:uFill>
                <a:latin typeface="Calibri"/>
                <a:ea typeface="DejaVu Sans"/>
              </a:rPr>
              <a:t>I GESTI DI DIO NELLA STORIA: fare una ricerca biblica e rappresentarla in un powerpoint</a:t>
            </a:r>
            <a:endParaRPr lang="it-IT" sz="1800" b="0" strike="noStrike" spc="-1">
              <a:solidFill>
                <a:srgbClr val="000000"/>
              </a:solidFill>
              <a:uFill>
                <a:solidFill>
                  <a:srgbClr val="FFFFFF"/>
                </a:solidFill>
              </a:uFill>
              <a:latin typeface="Arial"/>
            </a:endParaRPr>
          </a:p>
          <a:p>
            <a:pPr algn="ctr">
              <a:lnSpc>
                <a:spcPct val="100000"/>
              </a:lnSpc>
            </a:pPr>
            <a:endParaRPr lang="it-IT" sz="1800" b="0" strike="noStrike" spc="-1">
              <a:solidFill>
                <a:srgbClr val="000000"/>
              </a:solidFill>
              <a:uFill>
                <a:solidFill>
                  <a:srgbClr val="FFFFFF"/>
                </a:solidFill>
              </a:uFill>
              <a:latin typeface="Arial"/>
            </a:endParaRPr>
          </a:p>
        </p:txBody>
      </p:sp>
      <p:sp>
        <p:nvSpPr>
          <p:cNvPr id="250" name="CustomShape 2"/>
          <p:cNvSpPr/>
          <p:nvPr/>
        </p:nvSpPr>
        <p:spPr>
          <a:xfrm>
            <a:off x="457200" y="1285920"/>
            <a:ext cx="4035600" cy="483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indent="-340200">
              <a:lnSpc>
                <a:spcPct val="100000"/>
              </a:lnSpc>
              <a:buClr>
                <a:srgbClr val="000000"/>
              </a:buClr>
              <a:buFont typeface="Arial"/>
              <a:buChar char="•"/>
            </a:pPr>
            <a:r>
              <a:rPr lang="it-IT" sz="2800" b="0" strike="noStrike" spc="-1">
                <a:solidFill>
                  <a:srgbClr val="000000"/>
                </a:solidFill>
                <a:uFill>
                  <a:solidFill>
                    <a:srgbClr val="FFFFFF"/>
                  </a:solidFill>
                </a:uFill>
                <a:latin typeface="Calibri"/>
                <a:ea typeface="DejaVu Sans"/>
              </a:rPr>
              <a:t>1) LA CREAZIONE….</a:t>
            </a:r>
            <a:endParaRPr lang="it-IT" sz="1800" b="0" strike="noStrike" spc="-1">
              <a:solidFill>
                <a:srgbClr val="000000"/>
              </a:solidFill>
              <a:uFill>
                <a:solidFill>
                  <a:srgbClr val="FFFFFF"/>
                </a:solidFill>
              </a:uFill>
              <a:latin typeface="Arial"/>
            </a:endParaRPr>
          </a:p>
        </p:txBody>
      </p:sp>
      <p:pic>
        <p:nvPicPr>
          <p:cNvPr id="251" name="Segnaposto contenuto 6"/>
          <p:cNvPicPr/>
          <p:nvPr/>
        </p:nvPicPr>
        <p:blipFill>
          <a:blip r:embed="rId2"/>
          <a:stretch/>
        </p:blipFill>
        <p:spPr>
          <a:xfrm>
            <a:off x="0" y="2357280"/>
            <a:ext cx="3902400" cy="1168560"/>
          </a:xfrm>
          <a:prstGeom prst="rect">
            <a:avLst/>
          </a:prstGeom>
          <a:ln>
            <a:noFill/>
          </a:ln>
        </p:spPr>
      </p:pic>
      <p:sp>
        <p:nvSpPr>
          <p:cNvPr id="252" name="CustomShape 3"/>
          <p:cNvSpPr/>
          <p:nvPr/>
        </p:nvSpPr>
        <p:spPr>
          <a:xfrm>
            <a:off x="0" y="1714320"/>
            <a:ext cx="9222480" cy="420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Lavorando sull’analogia si ricercano prima delle immagini su alcune attività “creatrici” dell’uomo:</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Costruire una città nel deserto…</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Dipingere un quadro su tela bianca…</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Ma la più analogica è la nascita di un figlio</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p:txBody>
      </p:sp>
      <p:pic>
        <p:nvPicPr>
          <p:cNvPr id="253" name="Immagine 7"/>
          <p:cNvPicPr/>
          <p:nvPr/>
        </p:nvPicPr>
        <p:blipFill>
          <a:blip r:embed="rId3"/>
          <a:stretch/>
        </p:blipFill>
        <p:spPr>
          <a:xfrm>
            <a:off x="4143240" y="2214720"/>
            <a:ext cx="2616480" cy="1283040"/>
          </a:xfrm>
          <a:prstGeom prst="rect">
            <a:avLst/>
          </a:prstGeom>
          <a:ln>
            <a:noFill/>
          </a:ln>
        </p:spPr>
      </p:pic>
      <p:pic>
        <p:nvPicPr>
          <p:cNvPr id="254" name="Immagine 8"/>
          <p:cNvPicPr/>
          <p:nvPr/>
        </p:nvPicPr>
        <p:blipFill>
          <a:blip r:embed="rId4"/>
          <a:stretch/>
        </p:blipFill>
        <p:spPr>
          <a:xfrm>
            <a:off x="7009200" y="2160000"/>
            <a:ext cx="1845000" cy="1640160"/>
          </a:xfrm>
          <a:prstGeom prst="rect">
            <a:avLst/>
          </a:prstGeom>
          <a:ln>
            <a:noFill/>
          </a:ln>
        </p:spPr>
      </p:pic>
      <p:pic>
        <p:nvPicPr>
          <p:cNvPr id="255" name="Immagine 9"/>
          <p:cNvPicPr/>
          <p:nvPr/>
        </p:nvPicPr>
        <p:blipFill>
          <a:blip r:embed="rId5"/>
          <a:stretch/>
        </p:blipFill>
        <p:spPr>
          <a:xfrm>
            <a:off x="4143240" y="4000320"/>
            <a:ext cx="2497320" cy="2854800"/>
          </a:xfrm>
          <a:prstGeom prst="rect">
            <a:avLst/>
          </a:prstGeom>
          <a:ln>
            <a:noFill/>
          </a:ln>
        </p:spPr>
      </p:pic>
      <p:pic>
        <p:nvPicPr>
          <p:cNvPr id="256" name="Immagine 10"/>
          <p:cNvPicPr/>
          <p:nvPr/>
        </p:nvPicPr>
        <p:blipFill>
          <a:blip r:embed="rId6"/>
          <a:stretch/>
        </p:blipFill>
        <p:spPr>
          <a:xfrm>
            <a:off x="1143000" y="4357800"/>
            <a:ext cx="2497320" cy="249732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ustomShape 1"/>
          <p:cNvSpPr/>
          <p:nvPr/>
        </p:nvSpPr>
        <p:spPr>
          <a:xfrm>
            <a:off x="325800" y="214200"/>
            <a:ext cx="9188280" cy="5665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 </a:t>
            </a:r>
            <a:r>
              <a:rPr lang="it-IT" sz="2400" b="0" strike="noStrike" spc="-1">
                <a:solidFill>
                  <a:srgbClr val="000000"/>
                </a:solidFill>
                <a:uFill>
                  <a:solidFill>
                    <a:srgbClr val="FFFFFF"/>
                  </a:solidFill>
                </a:uFill>
                <a:latin typeface="Calibri"/>
                <a:ea typeface="DejaVu Sans"/>
              </a:rPr>
              <a:t>Per arrivare poi alla lettura e analisi dei 2 testi biblici della creazione…..</a:t>
            </a: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Gn1,1-2,1</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r>
              <a:rPr lang="it-IT" sz="2400" b="0" strike="noStrike" spc="-1">
                <a:solidFill>
                  <a:srgbClr val="000000"/>
                </a:solidFill>
                <a:uFill>
                  <a:solidFill>
                    <a:srgbClr val="FFFFFF"/>
                  </a:solidFill>
                </a:uFill>
                <a:latin typeface="Calibri"/>
                <a:ea typeface="DejaVu Sans"/>
              </a:rPr>
              <a:t>Gn2,4-25</a:t>
            </a:r>
            <a:endParaRPr lang="it-IT" sz="1800" b="0" strike="noStrike" spc="-1">
              <a:solidFill>
                <a:srgbClr val="000000"/>
              </a:solidFill>
              <a:uFill>
                <a:solidFill>
                  <a:srgbClr val="FFFFFF"/>
                </a:solidFill>
              </a:uFill>
              <a:latin typeface="Arial"/>
            </a:endParaRPr>
          </a:p>
          <a:p>
            <a:pPr>
              <a:lnSpc>
                <a:spcPct val="100000"/>
              </a:lnSpc>
            </a:pPr>
            <a:r>
              <a:rPr lang="it-IT" sz="2400" b="0" i="1" strike="noStrike" spc="-1">
                <a:solidFill>
                  <a:srgbClr val="000000"/>
                </a:solidFill>
                <a:uFill>
                  <a:solidFill>
                    <a:srgbClr val="FFFFFF"/>
                  </a:solidFill>
                </a:uFill>
                <a:latin typeface="Calibri"/>
                <a:ea typeface="DejaVu Sans"/>
              </a:rPr>
              <a:t>“Allora il Signore Dio plasmò l’uomo</a:t>
            </a:r>
            <a:endParaRPr lang="it-IT" sz="1800" b="0" strike="noStrike" spc="-1">
              <a:solidFill>
                <a:srgbClr val="000000"/>
              </a:solidFill>
              <a:uFill>
                <a:solidFill>
                  <a:srgbClr val="FFFFFF"/>
                </a:solidFill>
              </a:uFill>
              <a:latin typeface="Arial"/>
            </a:endParaRPr>
          </a:p>
          <a:p>
            <a:pPr>
              <a:lnSpc>
                <a:spcPct val="100000"/>
              </a:lnSpc>
            </a:pPr>
            <a:r>
              <a:rPr lang="it-IT" sz="2400" b="0" i="1" strike="noStrike" spc="-1">
                <a:solidFill>
                  <a:srgbClr val="000000"/>
                </a:solidFill>
                <a:uFill>
                  <a:solidFill>
                    <a:srgbClr val="FFFFFF"/>
                  </a:solidFill>
                </a:uFill>
                <a:latin typeface="Calibri"/>
                <a:ea typeface="DejaVu Sans"/>
              </a:rPr>
              <a:t>Con polvere del suolo e soffiò nelle</a:t>
            </a:r>
            <a:endParaRPr lang="it-IT" sz="1800" b="0" strike="noStrike" spc="-1">
              <a:solidFill>
                <a:srgbClr val="000000"/>
              </a:solidFill>
              <a:uFill>
                <a:solidFill>
                  <a:srgbClr val="FFFFFF"/>
                </a:solidFill>
              </a:uFill>
              <a:latin typeface="Arial"/>
            </a:endParaRPr>
          </a:p>
          <a:p>
            <a:pPr>
              <a:lnSpc>
                <a:spcPct val="100000"/>
              </a:lnSpc>
            </a:pPr>
            <a:r>
              <a:rPr lang="it-IT" sz="2400" b="0" i="1" strike="noStrike" spc="-1">
                <a:solidFill>
                  <a:srgbClr val="000000"/>
                </a:solidFill>
                <a:uFill>
                  <a:solidFill>
                    <a:srgbClr val="FFFFFF"/>
                  </a:solidFill>
                </a:uFill>
                <a:latin typeface="Calibri"/>
                <a:ea typeface="DejaVu Sans"/>
              </a:rPr>
              <a:t>Sue narici un alito di vita e l’uomo</a:t>
            </a:r>
            <a:endParaRPr lang="it-IT" sz="1800" b="0" strike="noStrike" spc="-1">
              <a:solidFill>
                <a:srgbClr val="000000"/>
              </a:solidFill>
              <a:uFill>
                <a:solidFill>
                  <a:srgbClr val="FFFFFF"/>
                </a:solidFill>
              </a:uFill>
              <a:latin typeface="Arial"/>
            </a:endParaRPr>
          </a:p>
          <a:p>
            <a:pPr>
              <a:lnSpc>
                <a:spcPct val="100000"/>
              </a:lnSpc>
            </a:pPr>
            <a:r>
              <a:rPr lang="it-IT" sz="2400" b="0" i="1" strike="noStrike" spc="-1">
                <a:solidFill>
                  <a:srgbClr val="000000"/>
                </a:solidFill>
                <a:uFill>
                  <a:solidFill>
                    <a:srgbClr val="FFFFFF"/>
                  </a:solidFill>
                </a:uFill>
                <a:latin typeface="Calibri"/>
                <a:ea typeface="DejaVu Sans"/>
              </a:rPr>
              <a:t>Divenne un essere vivente….</a:t>
            </a:r>
            <a:endParaRPr lang="it-IT" sz="1800" b="0" strike="noStrike" spc="-1">
              <a:solidFill>
                <a:srgbClr val="000000"/>
              </a:solidFill>
              <a:uFill>
                <a:solidFill>
                  <a:srgbClr val="FFFFFF"/>
                </a:solidFill>
              </a:uFill>
              <a:latin typeface="Arial"/>
            </a:endParaRPr>
          </a:p>
        </p:txBody>
      </p:sp>
      <p:pic>
        <p:nvPicPr>
          <p:cNvPr id="258" name="Immagine 2"/>
          <p:cNvPicPr/>
          <p:nvPr/>
        </p:nvPicPr>
        <p:blipFill>
          <a:blip r:embed="rId2"/>
          <a:stretch/>
        </p:blipFill>
        <p:spPr>
          <a:xfrm>
            <a:off x="285840" y="1000080"/>
            <a:ext cx="4640400" cy="2640240"/>
          </a:xfrm>
          <a:prstGeom prst="rect">
            <a:avLst/>
          </a:prstGeom>
          <a:ln>
            <a:noFill/>
          </a:ln>
        </p:spPr>
      </p:pic>
      <p:sp>
        <p:nvSpPr>
          <p:cNvPr id="259" name="CustomShape 2"/>
          <p:cNvSpPr/>
          <p:nvPr/>
        </p:nvSpPr>
        <p:spPr>
          <a:xfrm>
            <a:off x="5072040" y="1071720"/>
            <a:ext cx="4069080" cy="106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it-IT" sz="3200" b="0" i="1" strike="noStrike" spc="-1">
                <a:solidFill>
                  <a:srgbClr val="000000"/>
                </a:solidFill>
                <a:uFill>
                  <a:solidFill>
                    <a:srgbClr val="FFFFFF"/>
                  </a:solidFill>
                </a:uFill>
                <a:latin typeface="Calibri"/>
                <a:ea typeface="DejaVu Sans"/>
              </a:rPr>
              <a:t>“In principio Dio creò il cielo e la terra….</a:t>
            </a:r>
            <a:endParaRPr lang="it-IT" sz="1800" b="0" strike="noStrike" spc="-1">
              <a:solidFill>
                <a:srgbClr val="000000"/>
              </a:solidFill>
              <a:uFill>
                <a:solidFill>
                  <a:srgbClr val="FFFFFF"/>
                </a:solidFill>
              </a:uFill>
              <a:latin typeface="Arial"/>
            </a:endParaRPr>
          </a:p>
        </p:txBody>
      </p:sp>
      <p:pic>
        <p:nvPicPr>
          <p:cNvPr id="260" name="Immagine 4"/>
          <p:cNvPicPr/>
          <p:nvPr/>
        </p:nvPicPr>
        <p:blipFill>
          <a:blip r:embed="rId3"/>
          <a:stretch/>
        </p:blipFill>
        <p:spPr>
          <a:xfrm>
            <a:off x="4857840" y="3857760"/>
            <a:ext cx="3711960" cy="26164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ustomShape 1"/>
          <p:cNvSpPr/>
          <p:nvPr/>
        </p:nvSpPr>
        <p:spPr>
          <a:xfrm>
            <a:off x="504000" y="360000"/>
            <a:ext cx="8819640" cy="600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2800" b="0" strike="noStrike" spc="-1">
                <a:solidFill>
                  <a:srgbClr val="000000"/>
                </a:solidFill>
                <a:uFill>
                  <a:solidFill>
                    <a:srgbClr val="FFFFFF"/>
                  </a:solidFill>
                </a:uFill>
                <a:latin typeface="Arial"/>
                <a:ea typeface="DejaVu Sans"/>
              </a:rPr>
              <a:t>2)  L’ALLEANZA</a:t>
            </a:r>
            <a:endParaRPr lang="it-IT" sz="1800" b="0" strike="noStrike" spc="-1">
              <a:solidFill>
                <a:srgbClr val="000000"/>
              </a:solidFill>
              <a:uFill>
                <a:solidFill>
                  <a:srgbClr val="FFFFFF"/>
                </a:solidFill>
              </a:uFill>
              <a:latin typeface="Arial"/>
            </a:endParaRPr>
          </a:p>
          <a:p>
            <a:endParaRPr lang="it-IT" sz="1800" b="0" strike="noStrike" spc="-1">
              <a:solidFill>
                <a:srgbClr val="000000"/>
              </a:solidFill>
              <a:uFill>
                <a:solidFill>
                  <a:srgbClr val="FFFFFF"/>
                </a:solidFill>
              </a:uFill>
              <a:latin typeface="Arial"/>
            </a:endParaRPr>
          </a:p>
          <a:p>
            <a:r>
              <a:rPr lang="it-IT" sz="1800" b="0" strike="noStrike" spc="-1">
                <a:solidFill>
                  <a:srgbClr val="000000"/>
                </a:solidFill>
                <a:uFill>
                  <a:solidFill>
                    <a:srgbClr val="FFFFFF"/>
                  </a:solidFill>
                </a:uFill>
                <a:latin typeface="Arial"/>
                <a:ea typeface="DejaVu Sans"/>
              </a:rPr>
              <a:t>FARE UN BRAINSTORMING SULLA PAROLA “ALLEANZA” E DISCUTERCI SOPRA</a:t>
            </a:r>
            <a:endParaRPr lang="it-IT" sz="1800" b="0" strike="noStrike" spc="-1">
              <a:solidFill>
                <a:srgbClr val="000000"/>
              </a:solidFill>
              <a:uFill>
                <a:solidFill>
                  <a:srgbClr val="FFFFFF"/>
                </a:solidFill>
              </a:uFill>
              <a:latin typeface="Arial"/>
            </a:endParaRPr>
          </a:p>
        </p:txBody>
      </p:sp>
      <p:sp>
        <p:nvSpPr>
          <p:cNvPr id="262" name="CustomShape 2"/>
          <p:cNvSpPr/>
          <p:nvPr/>
        </p:nvSpPr>
        <p:spPr>
          <a:xfrm>
            <a:off x="2914920" y="3043800"/>
            <a:ext cx="2770920" cy="655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4000" b="0" strike="noStrike" spc="-1">
                <a:solidFill>
                  <a:srgbClr val="000000"/>
                </a:solidFill>
                <a:uFill>
                  <a:solidFill>
                    <a:srgbClr val="FFFFFF"/>
                  </a:solidFill>
                </a:uFill>
                <a:latin typeface="Arial"/>
                <a:ea typeface="DejaVu Sans"/>
              </a:rPr>
              <a:t>ALLEANZA</a:t>
            </a:r>
            <a:endParaRPr lang="it-IT" sz="1800" b="0" strike="noStrike" spc="-1">
              <a:solidFill>
                <a:srgbClr val="000000"/>
              </a:solidFill>
              <a:uFill>
                <a:solidFill>
                  <a:srgbClr val="FFFFFF"/>
                </a:solidFill>
              </a:uFill>
              <a:latin typeface="Arial"/>
            </a:endParaRPr>
          </a:p>
        </p:txBody>
      </p:sp>
      <p:sp>
        <p:nvSpPr>
          <p:cNvPr id="263" name="CustomShape 3"/>
          <p:cNvSpPr/>
          <p:nvPr/>
        </p:nvSpPr>
        <p:spPr>
          <a:xfrm>
            <a:off x="864000" y="2232000"/>
            <a:ext cx="227412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COLLABORAZIONE</a:t>
            </a:r>
            <a:endParaRPr lang="it-IT" sz="1800" b="0" strike="noStrike" spc="-1">
              <a:solidFill>
                <a:srgbClr val="000000"/>
              </a:solidFill>
              <a:uFill>
                <a:solidFill>
                  <a:srgbClr val="FFFFFF"/>
                </a:solidFill>
              </a:uFill>
              <a:latin typeface="Arial"/>
            </a:endParaRPr>
          </a:p>
        </p:txBody>
      </p:sp>
      <p:sp>
        <p:nvSpPr>
          <p:cNvPr id="264" name="CustomShape 4"/>
          <p:cNvSpPr/>
          <p:nvPr/>
        </p:nvSpPr>
        <p:spPr>
          <a:xfrm>
            <a:off x="936000" y="3744000"/>
            <a:ext cx="90396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PATTO</a:t>
            </a:r>
            <a:endParaRPr lang="it-IT" sz="1800" b="0" strike="noStrike" spc="-1">
              <a:solidFill>
                <a:srgbClr val="000000"/>
              </a:solidFill>
              <a:uFill>
                <a:solidFill>
                  <a:srgbClr val="FFFFFF"/>
                </a:solidFill>
              </a:uFill>
              <a:latin typeface="Arial"/>
            </a:endParaRPr>
          </a:p>
        </p:txBody>
      </p:sp>
      <p:sp>
        <p:nvSpPr>
          <p:cNvPr id="265" name="CustomShape 5"/>
          <p:cNvSpPr/>
          <p:nvPr/>
        </p:nvSpPr>
        <p:spPr>
          <a:xfrm>
            <a:off x="4752000" y="2304000"/>
            <a:ext cx="13460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ACCORDO</a:t>
            </a:r>
            <a:endParaRPr lang="it-IT" sz="1800" b="0" strike="noStrike" spc="-1">
              <a:solidFill>
                <a:srgbClr val="000000"/>
              </a:solidFill>
              <a:uFill>
                <a:solidFill>
                  <a:srgbClr val="FFFFFF"/>
                </a:solidFill>
              </a:uFill>
              <a:latin typeface="Arial"/>
            </a:endParaRPr>
          </a:p>
        </p:txBody>
      </p:sp>
      <p:sp>
        <p:nvSpPr>
          <p:cNvPr id="266" name="CustomShape 6"/>
          <p:cNvSpPr/>
          <p:nvPr/>
        </p:nvSpPr>
        <p:spPr>
          <a:xfrm>
            <a:off x="3024000" y="4680000"/>
            <a:ext cx="175752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RECIPROCITA’</a:t>
            </a:r>
            <a:endParaRPr lang="it-IT" sz="1800" b="0" strike="noStrike" spc="-1">
              <a:solidFill>
                <a:srgbClr val="000000"/>
              </a:solidFill>
              <a:uFill>
                <a:solidFill>
                  <a:srgbClr val="FFFFFF"/>
                </a:solidFill>
              </a:uFill>
              <a:latin typeface="Arial"/>
            </a:endParaRPr>
          </a:p>
        </p:txBody>
      </p:sp>
      <p:sp>
        <p:nvSpPr>
          <p:cNvPr id="267" name="CustomShape 7"/>
          <p:cNvSpPr/>
          <p:nvPr/>
        </p:nvSpPr>
        <p:spPr>
          <a:xfrm>
            <a:off x="6552000" y="3528000"/>
            <a:ext cx="152568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CONDIZIONI</a:t>
            </a:r>
            <a:endParaRPr lang="it-IT" sz="1800" b="0" strike="noStrike" spc="-1">
              <a:solidFill>
                <a:srgbClr val="000000"/>
              </a:solidFill>
              <a:uFill>
                <a:solidFill>
                  <a:srgbClr val="FFFFFF"/>
                </a:solidFill>
              </a:uFill>
              <a:latin typeface="Arial"/>
            </a:endParaRPr>
          </a:p>
        </p:txBody>
      </p:sp>
      <p:sp>
        <p:nvSpPr>
          <p:cNvPr id="268" name="CustomShape 8"/>
          <p:cNvSpPr/>
          <p:nvPr/>
        </p:nvSpPr>
        <p:spPr>
          <a:xfrm>
            <a:off x="6336000" y="5472000"/>
            <a:ext cx="125892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IMPEGNO</a:t>
            </a:r>
            <a:endParaRPr lang="it-IT" sz="1800" b="0" strike="noStrike" spc="-1">
              <a:solidFill>
                <a:srgbClr val="000000"/>
              </a:solidFill>
              <a:uFill>
                <a:solidFill>
                  <a:srgbClr val="FFFFFF"/>
                </a:solidFill>
              </a:uFill>
              <a:latin typeface="Arial"/>
            </a:endParaRPr>
          </a:p>
        </p:txBody>
      </p:sp>
      <p:sp>
        <p:nvSpPr>
          <p:cNvPr id="269" name="CustomShape 9"/>
          <p:cNvSpPr/>
          <p:nvPr/>
        </p:nvSpPr>
        <p:spPr>
          <a:xfrm>
            <a:off x="864000" y="5040000"/>
            <a:ext cx="1207440" cy="344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r>
              <a:rPr lang="it-IT" sz="1800" b="0" strike="noStrike" spc="-1">
                <a:solidFill>
                  <a:srgbClr val="000000"/>
                </a:solidFill>
                <a:uFill>
                  <a:solidFill>
                    <a:srgbClr val="FFFFFF"/>
                  </a:solidFill>
                </a:uFill>
                <a:latin typeface="Arial"/>
                <a:ea typeface="DejaVu Sans"/>
              </a:rPr>
              <a:t>FEDELTA’</a:t>
            </a:r>
            <a:endParaRPr lang="it-IT" sz="1800" b="0" strike="noStrike" spc="-1">
              <a:solidFill>
                <a:srgbClr val="000000"/>
              </a:solidFill>
              <a:uFill>
                <a:solidFill>
                  <a:srgbClr val="FFFFFF"/>
                </a:solidFill>
              </a:uFill>
              <a:latin typeface="Arial"/>
            </a:endParaRPr>
          </a:p>
        </p:txBody>
      </p:sp>
      <p:sp>
        <p:nvSpPr>
          <p:cNvPr id="270" name="Line 10"/>
          <p:cNvSpPr/>
          <p:nvPr/>
        </p:nvSpPr>
        <p:spPr>
          <a:xfrm flipH="1" flipV="1">
            <a:off x="2664000" y="2736000"/>
            <a:ext cx="432000" cy="3078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1" name="Line 11"/>
          <p:cNvSpPr/>
          <p:nvPr/>
        </p:nvSpPr>
        <p:spPr>
          <a:xfrm flipV="1">
            <a:off x="5040000" y="2736000"/>
            <a:ext cx="360000" cy="3078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2" name="Line 12"/>
          <p:cNvSpPr/>
          <p:nvPr/>
        </p:nvSpPr>
        <p:spPr>
          <a:xfrm>
            <a:off x="5688000" y="3384000"/>
            <a:ext cx="720000" cy="28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3" name="Line 13"/>
          <p:cNvSpPr/>
          <p:nvPr/>
        </p:nvSpPr>
        <p:spPr>
          <a:xfrm flipH="1">
            <a:off x="1842120" y="3600000"/>
            <a:ext cx="1072800" cy="216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4" name="Line 14"/>
          <p:cNvSpPr/>
          <p:nvPr/>
        </p:nvSpPr>
        <p:spPr>
          <a:xfrm flipH="1">
            <a:off x="3816000" y="3816000"/>
            <a:ext cx="72000" cy="864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5" name="Line 15"/>
          <p:cNvSpPr/>
          <p:nvPr/>
        </p:nvSpPr>
        <p:spPr>
          <a:xfrm flipH="1">
            <a:off x="1800000" y="3888000"/>
            <a:ext cx="1440000" cy="1008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
        <p:nvSpPr>
          <p:cNvPr id="276" name="Line 16"/>
          <p:cNvSpPr/>
          <p:nvPr/>
        </p:nvSpPr>
        <p:spPr>
          <a:xfrm>
            <a:off x="4968000" y="3888000"/>
            <a:ext cx="1584000" cy="1440000"/>
          </a:xfrm>
          <a:prstGeom prst="line">
            <a:avLst/>
          </a:prstGeom>
          <a:ln>
            <a:solidFill>
              <a:srgbClr val="000000"/>
            </a:solidFill>
            <a:tailEnd type="triangle" w="med" len="med"/>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CustomShape 1"/>
          <p:cNvSpPr/>
          <p:nvPr/>
        </p:nvSpPr>
        <p:spPr>
          <a:xfrm>
            <a:off x="459000" y="285840"/>
            <a:ext cx="6141960" cy="4202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800" b="0" strike="noStrike" spc="-1">
                <a:solidFill>
                  <a:srgbClr val="000000"/>
                </a:solidFill>
                <a:uFill>
                  <a:solidFill>
                    <a:srgbClr val="FFFFFF"/>
                  </a:solidFill>
                </a:uFill>
                <a:latin typeface="Calibri"/>
                <a:ea typeface="DejaVu Sans"/>
              </a:rPr>
              <a:t>LO SPECIFICO DELL’ALLEANZA BIBLICA: GRATUITA E UNILATERALE</a:t>
            </a: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CON ABRAMO….</a:t>
            </a: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endParaRPr lang="it-IT" sz="1800" b="0" strike="noStrike" spc="-1">
              <a:solidFill>
                <a:srgbClr val="000000"/>
              </a:solidFill>
              <a:uFill>
                <a:solidFill>
                  <a:srgbClr val="FFFFFF"/>
                </a:solidFill>
              </a:uFill>
              <a:latin typeface="Arial"/>
            </a:endParaRPr>
          </a:p>
          <a:p>
            <a:pPr>
              <a:lnSpc>
                <a:spcPct val="100000"/>
              </a:lnSpc>
            </a:pPr>
            <a:r>
              <a:rPr lang="it-IT" sz="1800" b="0" strike="noStrike" spc="-1">
                <a:solidFill>
                  <a:srgbClr val="000000"/>
                </a:solidFill>
                <a:uFill>
                  <a:solidFill>
                    <a:srgbClr val="FFFFFF"/>
                  </a:solidFill>
                </a:uFill>
                <a:latin typeface="Calibri"/>
                <a:ea typeface="DejaVu Sans"/>
              </a:rPr>
              <a:t>CON NOE’……</a:t>
            </a:r>
            <a:endParaRPr lang="it-IT" sz="1800" b="0" strike="noStrike" spc="-1">
              <a:solidFill>
                <a:srgbClr val="000000"/>
              </a:solidFill>
              <a:uFill>
                <a:solidFill>
                  <a:srgbClr val="FFFFFF"/>
                </a:solidFill>
              </a:uFill>
              <a:latin typeface="Arial"/>
            </a:endParaRPr>
          </a:p>
        </p:txBody>
      </p:sp>
      <p:pic>
        <p:nvPicPr>
          <p:cNvPr id="278" name="Immagine 2"/>
          <p:cNvPicPr/>
          <p:nvPr/>
        </p:nvPicPr>
        <p:blipFill>
          <a:blip r:embed="rId2"/>
          <a:stretch/>
        </p:blipFill>
        <p:spPr>
          <a:xfrm>
            <a:off x="714240" y="1000080"/>
            <a:ext cx="2845080" cy="2845080"/>
          </a:xfrm>
          <a:prstGeom prst="rect">
            <a:avLst/>
          </a:prstGeom>
          <a:ln>
            <a:noFill/>
          </a:ln>
        </p:spPr>
      </p:pic>
      <p:pic>
        <p:nvPicPr>
          <p:cNvPr id="279" name="Immagine 3"/>
          <p:cNvPicPr/>
          <p:nvPr/>
        </p:nvPicPr>
        <p:blipFill>
          <a:blip r:embed="rId3"/>
          <a:stretch/>
        </p:blipFill>
        <p:spPr>
          <a:xfrm>
            <a:off x="4000320" y="3401280"/>
            <a:ext cx="5140800" cy="3453840"/>
          </a:xfrm>
          <a:prstGeom prst="rect">
            <a:avLst/>
          </a:prstGeom>
          <a:ln>
            <a:noFill/>
          </a:ln>
        </p:spPr>
      </p:pic>
      <p:sp>
        <p:nvSpPr>
          <p:cNvPr id="280" name="CustomShape 2"/>
          <p:cNvSpPr/>
          <p:nvPr/>
        </p:nvSpPr>
        <p:spPr>
          <a:xfrm>
            <a:off x="4035600" y="714240"/>
            <a:ext cx="5168160" cy="574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600" b="0" i="1" strike="noStrike" spc="-1">
                <a:solidFill>
                  <a:srgbClr val="000000"/>
                </a:solidFill>
                <a:uFill>
                  <a:solidFill>
                    <a:srgbClr val="FFFFFF"/>
                  </a:solidFill>
                </a:uFill>
                <a:latin typeface="Calibri"/>
                <a:ea typeface="DejaVu Sans"/>
              </a:rPr>
              <a:t>“farò di te una grande nazione e ti benedirò, renderò grande </a:t>
            </a:r>
            <a:endParaRPr lang="it-IT" sz="1800" b="0" strike="noStrike" spc="-1">
              <a:solidFill>
                <a:srgbClr val="000000"/>
              </a:solidFill>
              <a:uFill>
                <a:solidFill>
                  <a:srgbClr val="FFFFFF"/>
                </a:solidFill>
              </a:uFill>
              <a:latin typeface="Arial"/>
            </a:endParaRPr>
          </a:p>
          <a:p>
            <a:pPr>
              <a:lnSpc>
                <a:spcPct val="100000"/>
              </a:lnSpc>
            </a:pPr>
            <a:r>
              <a:rPr lang="it-IT" sz="1600" b="0" i="1" strike="noStrike" spc="-1">
                <a:solidFill>
                  <a:srgbClr val="000000"/>
                </a:solidFill>
                <a:uFill>
                  <a:solidFill>
                    <a:srgbClr val="FFFFFF"/>
                  </a:solidFill>
                </a:uFill>
                <a:latin typeface="Calibri"/>
                <a:ea typeface="DejaVu Sans"/>
              </a:rPr>
              <a:t>Il tuo nome e possa tu essere una benedizione…” (Gn 12,2)</a:t>
            </a:r>
            <a:endParaRPr lang="it-IT" sz="1800" b="0" strike="noStrike" spc="-1">
              <a:solidFill>
                <a:srgbClr val="000000"/>
              </a:solidFill>
              <a:uFill>
                <a:solidFill>
                  <a:srgbClr val="FFFFFF"/>
                </a:solidFill>
              </a:uFill>
              <a:latin typeface="Arial"/>
            </a:endParaRPr>
          </a:p>
        </p:txBody>
      </p:sp>
      <p:pic>
        <p:nvPicPr>
          <p:cNvPr id="281" name="Immagine 5"/>
          <p:cNvPicPr/>
          <p:nvPr/>
        </p:nvPicPr>
        <p:blipFill>
          <a:blip r:embed="rId4"/>
          <a:stretch/>
        </p:blipFill>
        <p:spPr>
          <a:xfrm>
            <a:off x="6072120" y="1500120"/>
            <a:ext cx="2211840" cy="1854360"/>
          </a:xfrm>
          <a:prstGeom prst="rect">
            <a:avLst/>
          </a:prstGeom>
          <a:ln>
            <a:noFill/>
          </a:ln>
        </p:spPr>
      </p:pic>
      <p:sp>
        <p:nvSpPr>
          <p:cNvPr id="282" name="CustomShape 3"/>
          <p:cNvSpPr/>
          <p:nvPr/>
        </p:nvSpPr>
        <p:spPr>
          <a:xfrm>
            <a:off x="454680" y="4572000"/>
            <a:ext cx="3369960" cy="817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it-IT" sz="1600" b="0" i="1" strike="noStrike" spc="-1">
                <a:solidFill>
                  <a:srgbClr val="000000"/>
                </a:solidFill>
                <a:uFill>
                  <a:solidFill>
                    <a:srgbClr val="FFFFFF"/>
                  </a:solidFill>
                </a:uFill>
                <a:latin typeface="Calibri"/>
                <a:ea typeface="DejaVu Sans"/>
              </a:rPr>
              <a:t>“Finchè durerà la terra, seme e messe</a:t>
            </a:r>
            <a:endParaRPr lang="it-IT" sz="1800" b="0" strike="noStrike" spc="-1">
              <a:solidFill>
                <a:srgbClr val="000000"/>
              </a:solidFill>
              <a:uFill>
                <a:solidFill>
                  <a:srgbClr val="FFFFFF"/>
                </a:solidFill>
              </a:uFill>
              <a:latin typeface="Arial"/>
            </a:endParaRPr>
          </a:p>
          <a:p>
            <a:pPr>
              <a:lnSpc>
                <a:spcPct val="100000"/>
              </a:lnSpc>
            </a:pPr>
            <a:r>
              <a:rPr lang="it-IT" sz="1600" b="0" i="1" strike="noStrike" spc="-1">
                <a:solidFill>
                  <a:srgbClr val="000000"/>
                </a:solidFill>
                <a:uFill>
                  <a:solidFill>
                    <a:srgbClr val="FFFFFF"/>
                  </a:solidFill>
                </a:uFill>
                <a:latin typeface="Calibri"/>
                <a:ea typeface="DejaVu Sans"/>
              </a:rPr>
              <a:t>, freddo e caldo, estate e inverno, </a:t>
            </a:r>
            <a:endParaRPr lang="it-IT" sz="1800" b="0" strike="noStrike" spc="-1">
              <a:solidFill>
                <a:srgbClr val="000000"/>
              </a:solidFill>
              <a:uFill>
                <a:solidFill>
                  <a:srgbClr val="FFFFFF"/>
                </a:solidFill>
              </a:uFill>
              <a:latin typeface="Arial"/>
            </a:endParaRPr>
          </a:p>
          <a:p>
            <a:pPr>
              <a:lnSpc>
                <a:spcPct val="100000"/>
              </a:lnSpc>
            </a:pPr>
            <a:r>
              <a:rPr lang="it-IT" sz="1600" b="0" i="1" strike="noStrike" spc="-1">
                <a:solidFill>
                  <a:srgbClr val="000000"/>
                </a:solidFill>
                <a:uFill>
                  <a:solidFill>
                    <a:srgbClr val="FFFFFF"/>
                  </a:solidFill>
                </a:uFill>
                <a:latin typeface="Calibri"/>
                <a:ea typeface="DejaVu Sans"/>
              </a:rPr>
              <a:t>giorno e notte non cesseranno”</a:t>
            </a:r>
            <a:endParaRPr lang="it-IT" sz="1800" b="0" strike="noStrike" spc="-1">
              <a:solidFill>
                <a:srgbClr val="000000"/>
              </a:solidFill>
              <a:uFill>
                <a:solidFill>
                  <a:srgbClr val="FFFFFF"/>
                </a:solidFill>
              </a:u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glitter pattern="hexagon"/>
      </p:transition>
    </mc:Choice>
    <mc:Fallback xmlns="">
      <p:transition spd="med">
        <p:fade/>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910</TotalTime>
  <Words>2213</Words>
  <Application>Microsoft Office PowerPoint</Application>
  <PresentationFormat>Presentazione su schermo (4:3)</PresentationFormat>
  <Paragraphs>381</Paragraphs>
  <Slides>50</Slides>
  <Notes>0</Notes>
  <HiddenSlides>0</HiddenSlides>
  <MMClips>0</MMClips>
  <ScaleCrop>false</ScaleCrop>
  <HeadingPairs>
    <vt:vector size="6" baseType="variant">
      <vt:variant>
        <vt:lpstr>Caratteri utilizzati</vt:lpstr>
      </vt:variant>
      <vt:variant>
        <vt:i4>6</vt:i4>
      </vt:variant>
      <vt:variant>
        <vt:lpstr>Tema</vt:lpstr>
      </vt:variant>
      <vt:variant>
        <vt:i4>5</vt:i4>
      </vt:variant>
      <vt:variant>
        <vt:lpstr>Titoli diapositive</vt:lpstr>
      </vt:variant>
      <vt:variant>
        <vt:i4>50</vt:i4>
      </vt:variant>
    </vt:vector>
  </HeadingPairs>
  <TitlesOfParts>
    <vt:vector size="61" baseType="lpstr">
      <vt:lpstr>Arial</vt:lpstr>
      <vt:lpstr>Calibri</vt:lpstr>
      <vt:lpstr>DejaVu Sans</vt:lpstr>
      <vt:lpstr>Symbol</vt:lpstr>
      <vt:lpstr>Times New Roman</vt:lpstr>
      <vt:lpstr>Wingdings</vt:lpstr>
      <vt:lpstr>Office Theme</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SEGNI NEI SACRAMENTI</dc:title>
  <dc:subject/>
  <dc:creator>admin</dc:creator>
  <dc:description/>
  <cp:lastModifiedBy>Segreteria Vescovo</cp:lastModifiedBy>
  <cp:revision>243</cp:revision>
  <dcterms:created xsi:type="dcterms:W3CDTF">2019-02-18T20:56:37Z</dcterms:created>
  <dcterms:modified xsi:type="dcterms:W3CDTF">2019-05-10T12:24:47Z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