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4"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56CF3-D4E7-4EF0-A308-138D9727A45C}"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it-IT"/>
        </a:p>
      </dgm:t>
    </dgm:pt>
    <dgm:pt modelId="{203745EA-DFF8-4827-9384-5963C79A75CF}">
      <dgm:prSet phldrT="[Testo]"/>
      <dgm:spPr/>
      <dgm:t>
        <a:bodyPr/>
        <a:lstStyle/>
        <a:p>
          <a:r>
            <a:rPr lang="it-IT" dirty="0" smtClean="0"/>
            <a:t>NUTRIMENTO</a:t>
          </a:r>
          <a:endParaRPr lang="it-IT" dirty="0"/>
        </a:p>
      </dgm:t>
    </dgm:pt>
    <dgm:pt modelId="{9ECCBC0F-C3FD-4974-BD0C-CA8A18F5D0DB}" type="parTrans" cxnId="{754C3A57-86B7-48AB-AD17-C698EFE1A963}">
      <dgm:prSet/>
      <dgm:spPr/>
      <dgm:t>
        <a:bodyPr/>
        <a:lstStyle/>
        <a:p>
          <a:endParaRPr lang="it-IT"/>
        </a:p>
      </dgm:t>
    </dgm:pt>
    <dgm:pt modelId="{7E1EFF51-CE02-48AD-AF38-70595D77EC91}" type="sibTrans" cxnId="{754C3A57-86B7-48AB-AD17-C698EFE1A963}">
      <dgm:prSet/>
      <dgm:spPr/>
      <dgm:t>
        <a:bodyPr/>
        <a:lstStyle/>
        <a:p>
          <a:endParaRPr lang="it-IT"/>
        </a:p>
      </dgm:t>
    </dgm:pt>
    <dgm:pt modelId="{F98035C1-1B5E-4850-BCD8-955F712FF2D6}">
      <dgm:prSet phldrT="[Testo]"/>
      <dgm:spPr/>
      <dgm:t>
        <a:bodyPr/>
        <a:lstStyle/>
        <a:p>
          <a:r>
            <a:rPr lang="it-IT" dirty="0" smtClean="0"/>
            <a:t>NATURA</a:t>
          </a:r>
          <a:endParaRPr lang="it-IT" dirty="0"/>
        </a:p>
      </dgm:t>
    </dgm:pt>
    <dgm:pt modelId="{6AE381F8-7FDE-4480-B08D-221D95FFFE88}" type="parTrans" cxnId="{27423860-5B00-48B9-BFE6-E5A696C3F3FC}">
      <dgm:prSet/>
      <dgm:spPr/>
      <dgm:t>
        <a:bodyPr/>
        <a:lstStyle/>
        <a:p>
          <a:endParaRPr lang="it-IT"/>
        </a:p>
      </dgm:t>
    </dgm:pt>
    <dgm:pt modelId="{48F3D280-C94E-4257-B4C4-BEA0212B2061}" type="sibTrans" cxnId="{27423860-5B00-48B9-BFE6-E5A696C3F3FC}">
      <dgm:prSet/>
      <dgm:spPr/>
      <dgm:t>
        <a:bodyPr/>
        <a:lstStyle/>
        <a:p>
          <a:endParaRPr lang="it-IT"/>
        </a:p>
      </dgm:t>
    </dgm:pt>
    <dgm:pt modelId="{B3314FC4-AA37-44F2-8ACC-1FEE65445E4D}">
      <dgm:prSet phldrT="[Testo]"/>
      <dgm:spPr/>
      <dgm:t>
        <a:bodyPr/>
        <a:lstStyle/>
        <a:p>
          <a:r>
            <a:rPr lang="it-IT" dirty="0" smtClean="0"/>
            <a:t>RELAZIONE</a:t>
          </a:r>
          <a:endParaRPr lang="it-IT" dirty="0"/>
        </a:p>
      </dgm:t>
    </dgm:pt>
    <dgm:pt modelId="{BCD912D0-9096-4432-A1DC-5D86D931B779}" type="parTrans" cxnId="{690E1BE7-4228-4C96-8F9B-5895B7F37C98}">
      <dgm:prSet/>
      <dgm:spPr/>
      <dgm:t>
        <a:bodyPr/>
        <a:lstStyle/>
        <a:p>
          <a:endParaRPr lang="it-IT"/>
        </a:p>
      </dgm:t>
    </dgm:pt>
    <dgm:pt modelId="{A38D7ADC-8CBD-4EC1-80F5-CCBCC518A0AD}" type="sibTrans" cxnId="{690E1BE7-4228-4C96-8F9B-5895B7F37C98}">
      <dgm:prSet/>
      <dgm:spPr/>
      <dgm:t>
        <a:bodyPr/>
        <a:lstStyle/>
        <a:p>
          <a:endParaRPr lang="it-IT"/>
        </a:p>
      </dgm:t>
    </dgm:pt>
    <dgm:pt modelId="{39CC035F-7C9A-4163-8552-312D7E1FFFDB}">
      <dgm:prSet phldrT="[Testo]"/>
      <dgm:spPr/>
      <dgm:t>
        <a:bodyPr/>
        <a:lstStyle/>
        <a:p>
          <a:r>
            <a:rPr lang="it-IT" dirty="0" smtClean="0"/>
            <a:t>OSPITALITA’-RINGRAZIAMENTO</a:t>
          </a:r>
          <a:endParaRPr lang="it-IT" dirty="0"/>
        </a:p>
      </dgm:t>
    </dgm:pt>
    <dgm:pt modelId="{18ECDD13-51A0-4635-B753-586A4688F113}" type="parTrans" cxnId="{63F7DC59-6D5F-43A1-AA5A-AB76E767A41B}">
      <dgm:prSet/>
      <dgm:spPr/>
      <dgm:t>
        <a:bodyPr/>
        <a:lstStyle/>
        <a:p>
          <a:endParaRPr lang="it-IT"/>
        </a:p>
      </dgm:t>
    </dgm:pt>
    <dgm:pt modelId="{67C5E843-ECFC-4ABC-ADFD-81D25CF3EB24}" type="sibTrans" cxnId="{63F7DC59-6D5F-43A1-AA5A-AB76E767A41B}">
      <dgm:prSet/>
      <dgm:spPr/>
      <dgm:t>
        <a:bodyPr/>
        <a:lstStyle/>
        <a:p>
          <a:endParaRPr lang="it-IT"/>
        </a:p>
      </dgm:t>
    </dgm:pt>
    <dgm:pt modelId="{1EC6021E-66EF-4D68-9F94-92FD992812D3}" type="pres">
      <dgm:prSet presAssocID="{1C056CF3-D4E7-4EF0-A308-138D9727A45C}" presName="Name0" presStyleCnt="0">
        <dgm:presLayoutVars>
          <dgm:dir/>
          <dgm:resizeHandles val="exact"/>
        </dgm:presLayoutVars>
      </dgm:prSet>
      <dgm:spPr/>
      <dgm:t>
        <a:bodyPr/>
        <a:lstStyle/>
        <a:p>
          <a:endParaRPr lang="it-IT"/>
        </a:p>
      </dgm:t>
    </dgm:pt>
    <dgm:pt modelId="{5989BA7C-8CB0-4B6A-A68E-807CAEB8289F}" type="pres">
      <dgm:prSet presAssocID="{203745EA-DFF8-4827-9384-5963C79A75CF}" presName="compNode" presStyleCnt="0"/>
      <dgm:spPr/>
    </dgm:pt>
    <dgm:pt modelId="{F124B509-6212-4FE4-AE91-2C53F6810D54}" type="pres">
      <dgm:prSet presAssocID="{203745EA-DFF8-4827-9384-5963C79A75CF}" presName="pictRect" presStyleLbl="node1" presStyleIdx="0" presStyleCnt="4"/>
      <dgm:spPr>
        <a:blipFill rotWithShape="0">
          <a:blip xmlns:r="http://schemas.openxmlformats.org/officeDocument/2006/relationships" r:embed="rId1"/>
          <a:stretch>
            <a:fillRect/>
          </a:stretch>
        </a:blipFill>
      </dgm:spPr>
    </dgm:pt>
    <dgm:pt modelId="{75F86F28-8E91-426C-993A-A98EEFC6073E}" type="pres">
      <dgm:prSet presAssocID="{203745EA-DFF8-4827-9384-5963C79A75CF}" presName="textRect" presStyleLbl="revTx" presStyleIdx="0" presStyleCnt="4">
        <dgm:presLayoutVars>
          <dgm:bulletEnabled val="1"/>
        </dgm:presLayoutVars>
      </dgm:prSet>
      <dgm:spPr/>
      <dgm:t>
        <a:bodyPr/>
        <a:lstStyle/>
        <a:p>
          <a:endParaRPr lang="it-IT"/>
        </a:p>
      </dgm:t>
    </dgm:pt>
    <dgm:pt modelId="{20F90DBB-11E5-410E-85BD-2D08C518308B}" type="pres">
      <dgm:prSet presAssocID="{7E1EFF51-CE02-48AD-AF38-70595D77EC91}" presName="sibTrans" presStyleLbl="sibTrans2D1" presStyleIdx="0" presStyleCnt="0"/>
      <dgm:spPr/>
      <dgm:t>
        <a:bodyPr/>
        <a:lstStyle/>
        <a:p>
          <a:endParaRPr lang="it-IT"/>
        </a:p>
      </dgm:t>
    </dgm:pt>
    <dgm:pt modelId="{5BC9B5BC-B7BE-470C-A364-614B8AC8F56A}" type="pres">
      <dgm:prSet presAssocID="{F98035C1-1B5E-4850-BCD8-955F712FF2D6}" presName="compNode" presStyleCnt="0"/>
      <dgm:spPr/>
    </dgm:pt>
    <dgm:pt modelId="{D22375B8-8757-4585-9144-BCEDC73AAEEE}" type="pres">
      <dgm:prSet presAssocID="{F98035C1-1B5E-4850-BCD8-955F712FF2D6}" presName="pictRect" presStyleLbl="node1" presStyleIdx="1" presStyleCnt="4"/>
      <dgm:spPr>
        <a:blipFill rotWithShape="0">
          <a:blip xmlns:r="http://schemas.openxmlformats.org/officeDocument/2006/relationships" r:embed="rId2"/>
          <a:stretch>
            <a:fillRect/>
          </a:stretch>
        </a:blipFill>
      </dgm:spPr>
    </dgm:pt>
    <dgm:pt modelId="{F495DF81-87B3-4533-8507-F7EC52185C55}" type="pres">
      <dgm:prSet presAssocID="{F98035C1-1B5E-4850-BCD8-955F712FF2D6}" presName="textRect" presStyleLbl="revTx" presStyleIdx="1" presStyleCnt="4">
        <dgm:presLayoutVars>
          <dgm:bulletEnabled val="1"/>
        </dgm:presLayoutVars>
      </dgm:prSet>
      <dgm:spPr/>
      <dgm:t>
        <a:bodyPr/>
        <a:lstStyle/>
        <a:p>
          <a:endParaRPr lang="it-IT"/>
        </a:p>
      </dgm:t>
    </dgm:pt>
    <dgm:pt modelId="{B6201747-37B7-4EB2-A899-5D99DB51AF97}" type="pres">
      <dgm:prSet presAssocID="{48F3D280-C94E-4257-B4C4-BEA0212B2061}" presName="sibTrans" presStyleLbl="sibTrans2D1" presStyleIdx="0" presStyleCnt="0"/>
      <dgm:spPr/>
      <dgm:t>
        <a:bodyPr/>
        <a:lstStyle/>
        <a:p>
          <a:endParaRPr lang="it-IT"/>
        </a:p>
      </dgm:t>
    </dgm:pt>
    <dgm:pt modelId="{D36CE6E9-DB5D-42BF-88C1-B578EB60D37A}" type="pres">
      <dgm:prSet presAssocID="{B3314FC4-AA37-44F2-8ACC-1FEE65445E4D}" presName="compNode" presStyleCnt="0"/>
      <dgm:spPr/>
    </dgm:pt>
    <dgm:pt modelId="{6819D5A1-19C7-4AF8-A1E4-80DC9E787E3D}" type="pres">
      <dgm:prSet presAssocID="{B3314FC4-AA37-44F2-8ACC-1FEE65445E4D}" presName="pictRect" presStyleLbl="node1" presStyleIdx="2" presStyleCnt="4"/>
      <dgm:spPr>
        <a:blipFill rotWithShape="0">
          <a:blip xmlns:r="http://schemas.openxmlformats.org/officeDocument/2006/relationships" r:embed="rId3"/>
          <a:stretch>
            <a:fillRect/>
          </a:stretch>
        </a:blipFill>
      </dgm:spPr>
    </dgm:pt>
    <dgm:pt modelId="{53B2775A-85D3-4F0C-8A7E-91C463C36809}" type="pres">
      <dgm:prSet presAssocID="{B3314FC4-AA37-44F2-8ACC-1FEE65445E4D}" presName="textRect" presStyleLbl="revTx" presStyleIdx="2" presStyleCnt="4">
        <dgm:presLayoutVars>
          <dgm:bulletEnabled val="1"/>
        </dgm:presLayoutVars>
      </dgm:prSet>
      <dgm:spPr/>
      <dgm:t>
        <a:bodyPr/>
        <a:lstStyle/>
        <a:p>
          <a:endParaRPr lang="it-IT"/>
        </a:p>
      </dgm:t>
    </dgm:pt>
    <dgm:pt modelId="{DA30929D-B04B-4692-ADB5-041BF76A9D9C}" type="pres">
      <dgm:prSet presAssocID="{A38D7ADC-8CBD-4EC1-80F5-CCBCC518A0AD}" presName="sibTrans" presStyleLbl="sibTrans2D1" presStyleIdx="0" presStyleCnt="0"/>
      <dgm:spPr/>
      <dgm:t>
        <a:bodyPr/>
        <a:lstStyle/>
        <a:p>
          <a:endParaRPr lang="it-IT"/>
        </a:p>
      </dgm:t>
    </dgm:pt>
    <dgm:pt modelId="{ABF3CBBE-BD5B-4ACE-AEB2-AAE9B51534ED}" type="pres">
      <dgm:prSet presAssocID="{39CC035F-7C9A-4163-8552-312D7E1FFFDB}" presName="compNode" presStyleCnt="0"/>
      <dgm:spPr/>
    </dgm:pt>
    <dgm:pt modelId="{8559E7F8-E29A-461D-83BD-92312606AFBF}" type="pres">
      <dgm:prSet presAssocID="{39CC035F-7C9A-4163-8552-312D7E1FFFDB}" presName="pictRect" presStyleLbl="node1" presStyleIdx="3" presStyleCnt="4"/>
      <dgm:spPr>
        <a:blipFill rotWithShape="0">
          <a:blip xmlns:r="http://schemas.openxmlformats.org/officeDocument/2006/relationships" r:embed="rId4"/>
          <a:stretch>
            <a:fillRect/>
          </a:stretch>
        </a:blipFill>
      </dgm:spPr>
    </dgm:pt>
    <dgm:pt modelId="{266ABDCC-7784-4E84-95CC-69EB492A3AE2}" type="pres">
      <dgm:prSet presAssocID="{39CC035F-7C9A-4163-8552-312D7E1FFFDB}" presName="textRect" presStyleLbl="revTx" presStyleIdx="3" presStyleCnt="4">
        <dgm:presLayoutVars>
          <dgm:bulletEnabled val="1"/>
        </dgm:presLayoutVars>
      </dgm:prSet>
      <dgm:spPr/>
      <dgm:t>
        <a:bodyPr/>
        <a:lstStyle/>
        <a:p>
          <a:endParaRPr lang="it-IT"/>
        </a:p>
      </dgm:t>
    </dgm:pt>
  </dgm:ptLst>
  <dgm:cxnLst>
    <dgm:cxn modelId="{F1AB6556-2908-4A0E-AEC7-B6899E47C77C}" type="presOf" srcId="{A38D7ADC-8CBD-4EC1-80F5-CCBCC518A0AD}" destId="{DA30929D-B04B-4692-ADB5-041BF76A9D9C}" srcOrd="0" destOrd="0" presId="urn:microsoft.com/office/officeart/2005/8/layout/pList1"/>
    <dgm:cxn modelId="{63F7DC59-6D5F-43A1-AA5A-AB76E767A41B}" srcId="{1C056CF3-D4E7-4EF0-A308-138D9727A45C}" destId="{39CC035F-7C9A-4163-8552-312D7E1FFFDB}" srcOrd="3" destOrd="0" parTransId="{18ECDD13-51A0-4635-B753-586A4688F113}" sibTransId="{67C5E843-ECFC-4ABC-ADFD-81D25CF3EB24}"/>
    <dgm:cxn modelId="{E86608C1-7993-4143-81F9-7D57F4663869}" type="presOf" srcId="{39CC035F-7C9A-4163-8552-312D7E1FFFDB}" destId="{266ABDCC-7784-4E84-95CC-69EB492A3AE2}" srcOrd="0" destOrd="0" presId="urn:microsoft.com/office/officeart/2005/8/layout/pList1"/>
    <dgm:cxn modelId="{36A20C00-3116-4DC6-9030-889E8AD0CC2E}" type="presOf" srcId="{F98035C1-1B5E-4850-BCD8-955F712FF2D6}" destId="{F495DF81-87B3-4533-8507-F7EC52185C55}" srcOrd="0" destOrd="0" presId="urn:microsoft.com/office/officeart/2005/8/layout/pList1"/>
    <dgm:cxn modelId="{27423860-5B00-48B9-BFE6-E5A696C3F3FC}" srcId="{1C056CF3-D4E7-4EF0-A308-138D9727A45C}" destId="{F98035C1-1B5E-4850-BCD8-955F712FF2D6}" srcOrd="1" destOrd="0" parTransId="{6AE381F8-7FDE-4480-B08D-221D95FFFE88}" sibTransId="{48F3D280-C94E-4257-B4C4-BEA0212B2061}"/>
    <dgm:cxn modelId="{DB2519AE-0470-4A90-88E9-91768FDE322D}" type="presOf" srcId="{1C056CF3-D4E7-4EF0-A308-138D9727A45C}" destId="{1EC6021E-66EF-4D68-9F94-92FD992812D3}" srcOrd="0" destOrd="0" presId="urn:microsoft.com/office/officeart/2005/8/layout/pList1"/>
    <dgm:cxn modelId="{754C3A57-86B7-48AB-AD17-C698EFE1A963}" srcId="{1C056CF3-D4E7-4EF0-A308-138D9727A45C}" destId="{203745EA-DFF8-4827-9384-5963C79A75CF}" srcOrd="0" destOrd="0" parTransId="{9ECCBC0F-C3FD-4974-BD0C-CA8A18F5D0DB}" sibTransId="{7E1EFF51-CE02-48AD-AF38-70595D77EC91}"/>
    <dgm:cxn modelId="{3CAA1D91-AE2F-400B-8801-9B5662A16ABD}" type="presOf" srcId="{7E1EFF51-CE02-48AD-AF38-70595D77EC91}" destId="{20F90DBB-11E5-410E-85BD-2D08C518308B}" srcOrd="0" destOrd="0" presId="urn:microsoft.com/office/officeart/2005/8/layout/pList1"/>
    <dgm:cxn modelId="{ED8F4851-0DD5-4F53-B12D-98DE637B9E98}" type="presOf" srcId="{203745EA-DFF8-4827-9384-5963C79A75CF}" destId="{75F86F28-8E91-426C-993A-A98EEFC6073E}" srcOrd="0" destOrd="0" presId="urn:microsoft.com/office/officeart/2005/8/layout/pList1"/>
    <dgm:cxn modelId="{6E250280-C142-4A8A-8CD8-DD76C3786BDB}" type="presOf" srcId="{B3314FC4-AA37-44F2-8ACC-1FEE65445E4D}" destId="{53B2775A-85D3-4F0C-8A7E-91C463C36809}" srcOrd="0" destOrd="0" presId="urn:microsoft.com/office/officeart/2005/8/layout/pList1"/>
    <dgm:cxn modelId="{690E1BE7-4228-4C96-8F9B-5895B7F37C98}" srcId="{1C056CF3-D4E7-4EF0-A308-138D9727A45C}" destId="{B3314FC4-AA37-44F2-8ACC-1FEE65445E4D}" srcOrd="2" destOrd="0" parTransId="{BCD912D0-9096-4432-A1DC-5D86D931B779}" sibTransId="{A38D7ADC-8CBD-4EC1-80F5-CCBCC518A0AD}"/>
    <dgm:cxn modelId="{FB3A5636-FCCE-4909-8F10-81DB942090F9}" type="presOf" srcId="{48F3D280-C94E-4257-B4C4-BEA0212B2061}" destId="{B6201747-37B7-4EB2-A899-5D99DB51AF97}" srcOrd="0" destOrd="0" presId="urn:microsoft.com/office/officeart/2005/8/layout/pList1"/>
    <dgm:cxn modelId="{77C76A50-08C0-49B2-80EA-B74C26CCD9CB}" type="presParOf" srcId="{1EC6021E-66EF-4D68-9F94-92FD992812D3}" destId="{5989BA7C-8CB0-4B6A-A68E-807CAEB8289F}" srcOrd="0" destOrd="0" presId="urn:microsoft.com/office/officeart/2005/8/layout/pList1"/>
    <dgm:cxn modelId="{44BD1555-F7F1-4EB2-8105-1E6BFD1AE10B}" type="presParOf" srcId="{5989BA7C-8CB0-4B6A-A68E-807CAEB8289F}" destId="{F124B509-6212-4FE4-AE91-2C53F6810D54}" srcOrd="0" destOrd="0" presId="urn:microsoft.com/office/officeart/2005/8/layout/pList1"/>
    <dgm:cxn modelId="{26D243EB-E3D2-4F11-A90D-F542391B6197}" type="presParOf" srcId="{5989BA7C-8CB0-4B6A-A68E-807CAEB8289F}" destId="{75F86F28-8E91-426C-993A-A98EEFC6073E}" srcOrd="1" destOrd="0" presId="urn:microsoft.com/office/officeart/2005/8/layout/pList1"/>
    <dgm:cxn modelId="{EF82FD93-B37B-404C-97CD-A218FDFCEED7}" type="presParOf" srcId="{1EC6021E-66EF-4D68-9F94-92FD992812D3}" destId="{20F90DBB-11E5-410E-85BD-2D08C518308B}" srcOrd="1" destOrd="0" presId="urn:microsoft.com/office/officeart/2005/8/layout/pList1"/>
    <dgm:cxn modelId="{41FA8088-C9D3-4646-A230-22208C5ED57A}" type="presParOf" srcId="{1EC6021E-66EF-4D68-9F94-92FD992812D3}" destId="{5BC9B5BC-B7BE-470C-A364-614B8AC8F56A}" srcOrd="2" destOrd="0" presId="urn:microsoft.com/office/officeart/2005/8/layout/pList1"/>
    <dgm:cxn modelId="{EAC76EC2-10B1-4EF5-95E4-BEB1F93B62C8}" type="presParOf" srcId="{5BC9B5BC-B7BE-470C-A364-614B8AC8F56A}" destId="{D22375B8-8757-4585-9144-BCEDC73AAEEE}" srcOrd="0" destOrd="0" presId="urn:microsoft.com/office/officeart/2005/8/layout/pList1"/>
    <dgm:cxn modelId="{E0F5FD04-95CB-4E5C-87F9-A10644B3F11A}" type="presParOf" srcId="{5BC9B5BC-B7BE-470C-A364-614B8AC8F56A}" destId="{F495DF81-87B3-4533-8507-F7EC52185C55}" srcOrd="1" destOrd="0" presId="urn:microsoft.com/office/officeart/2005/8/layout/pList1"/>
    <dgm:cxn modelId="{4D9F4121-0DED-4616-90AB-3C44B09D681E}" type="presParOf" srcId="{1EC6021E-66EF-4D68-9F94-92FD992812D3}" destId="{B6201747-37B7-4EB2-A899-5D99DB51AF97}" srcOrd="3" destOrd="0" presId="urn:microsoft.com/office/officeart/2005/8/layout/pList1"/>
    <dgm:cxn modelId="{A3691B7F-7C59-40EE-9E38-7F2DAD3874DC}" type="presParOf" srcId="{1EC6021E-66EF-4D68-9F94-92FD992812D3}" destId="{D36CE6E9-DB5D-42BF-88C1-B578EB60D37A}" srcOrd="4" destOrd="0" presId="urn:microsoft.com/office/officeart/2005/8/layout/pList1"/>
    <dgm:cxn modelId="{95A3DD54-09B5-463F-BDC3-6ED4BC029149}" type="presParOf" srcId="{D36CE6E9-DB5D-42BF-88C1-B578EB60D37A}" destId="{6819D5A1-19C7-4AF8-A1E4-80DC9E787E3D}" srcOrd="0" destOrd="0" presId="urn:microsoft.com/office/officeart/2005/8/layout/pList1"/>
    <dgm:cxn modelId="{C349D928-E970-4B91-9540-6666F92B6193}" type="presParOf" srcId="{D36CE6E9-DB5D-42BF-88C1-B578EB60D37A}" destId="{53B2775A-85D3-4F0C-8A7E-91C463C36809}" srcOrd="1" destOrd="0" presId="urn:microsoft.com/office/officeart/2005/8/layout/pList1"/>
    <dgm:cxn modelId="{64ADE51F-AEE3-426A-B469-C204CFBF0DF0}" type="presParOf" srcId="{1EC6021E-66EF-4D68-9F94-92FD992812D3}" destId="{DA30929D-B04B-4692-ADB5-041BF76A9D9C}" srcOrd="5" destOrd="0" presId="urn:microsoft.com/office/officeart/2005/8/layout/pList1"/>
    <dgm:cxn modelId="{148F95DE-802D-4FBE-AB52-90FC864A3102}" type="presParOf" srcId="{1EC6021E-66EF-4D68-9F94-92FD992812D3}" destId="{ABF3CBBE-BD5B-4ACE-AEB2-AAE9B51534ED}" srcOrd="6" destOrd="0" presId="urn:microsoft.com/office/officeart/2005/8/layout/pList1"/>
    <dgm:cxn modelId="{62BA32A4-C39E-4156-A9D2-BD2B8390B915}" type="presParOf" srcId="{ABF3CBBE-BD5B-4ACE-AEB2-AAE9B51534ED}" destId="{8559E7F8-E29A-461D-83BD-92312606AFBF}" srcOrd="0" destOrd="0" presId="urn:microsoft.com/office/officeart/2005/8/layout/pList1"/>
    <dgm:cxn modelId="{16AB06B2-D8D9-4AD2-93A5-C1BF24A55C70}" type="presParOf" srcId="{ABF3CBBE-BD5B-4ACE-AEB2-AAE9B51534ED}" destId="{266ABDCC-7784-4E84-95CC-69EB492A3AE2}"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9935A0-2BDE-4DE4-9978-E005FDBBFBD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it-IT"/>
        </a:p>
      </dgm:t>
    </dgm:pt>
    <dgm:pt modelId="{CE511639-BB08-43C1-9BEF-472CA1252C60}">
      <dgm:prSet phldrT="[Testo]"/>
      <dgm:spPr/>
      <dgm:t>
        <a:bodyPr/>
        <a:lstStyle/>
        <a:p>
          <a:r>
            <a:rPr lang="it-IT" dirty="0" smtClean="0"/>
            <a:t>Fame </a:t>
          </a:r>
          <a:r>
            <a:rPr lang="it-IT" dirty="0" err="1" smtClean="0"/>
            <a:t>di…</a:t>
          </a:r>
          <a:endParaRPr lang="it-IT" dirty="0"/>
        </a:p>
      </dgm:t>
    </dgm:pt>
    <dgm:pt modelId="{A9A5F21A-D7C5-4E99-A707-0E2FBEA717F3}" type="parTrans" cxnId="{EAF9706F-7BBF-4DE1-916E-F6EF5DB29EC9}">
      <dgm:prSet/>
      <dgm:spPr/>
      <dgm:t>
        <a:bodyPr/>
        <a:lstStyle/>
        <a:p>
          <a:endParaRPr lang="it-IT"/>
        </a:p>
      </dgm:t>
    </dgm:pt>
    <dgm:pt modelId="{0E95B291-4359-439C-96BD-FE6D19FDC42B}" type="sibTrans" cxnId="{EAF9706F-7BBF-4DE1-916E-F6EF5DB29EC9}">
      <dgm:prSet/>
      <dgm:spPr/>
      <dgm:t>
        <a:bodyPr/>
        <a:lstStyle/>
        <a:p>
          <a:endParaRPr lang="it-IT"/>
        </a:p>
      </dgm:t>
    </dgm:pt>
    <dgm:pt modelId="{EC134117-8522-4429-9C0C-554842837942}">
      <dgm:prSet phldrT="[Testo]" custT="1"/>
      <dgm:spPr/>
      <dgm:t>
        <a:bodyPr/>
        <a:lstStyle/>
        <a:p>
          <a:r>
            <a:rPr lang="it-IT" sz="3200" dirty="0" smtClean="0"/>
            <a:t>felicità</a:t>
          </a:r>
          <a:endParaRPr lang="it-IT" sz="3200" dirty="0"/>
        </a:p>
      </dgm:t>
    </dgm:pt>
    <dgm:pt modelId="{9B4B8732-D7FF-41BC-8ED9-6CAE648526D2}" type="parTrans" cxnId="{48D800AE-E92E-4D7B-846B-2993B08D564D}">
      <dgm:prSet/>
      <dgm:spPr/>
      <dgm:t>
        <a:bodyPr/>
        <a:lstStyle/>
        <a:p>
          <a:endParaRPr lang="it-IT"/>
        </a:p>
      </dgm:t>
    </dgm:pt>
    <dgm:pt modelId="{142FF304-49C1-4BB0-8D9E-B14CB64C2D1D}" type="sibTrans" cxnId="{48D800AE-E92E-4D7B-846B-2993B08D564D}">
      <dgm:prSet/>
      <dgm:spPr/>
      <dgm:t>
        <a:bodyPr/>
        <a:lstStyle/>
        <a:p>
          <a:endParaRPr lang="it-IT"/>
        </a:p>
      </dgm:t>
    </dgm:pt>
    <dgm:pt modelId="{C8D739D5-0DE5-4090-A5FE-9B3DF94C1A04}">
      <dgm:prSet phldrT="[Testo]"/>
      <dgm:spPr/>
      <dgm:t>
        <a:bodyPr/>
        <a:lstStyle/>
        <a:p>
          <a:r>
            <a:rPr lang="it-IT" dirty="0" smtClean="0"/>
            <a:t>senso</a:t>
          </a:r>
          <a:endParaRPr lang="it-IT" dirty="0"/>
        </a:p>
      </dgm:t>
    </dgm:pt>
    <dgm:pt modelId="{7C00B472-966E-4239-89BF-AF52B7940CDD}" type="parTrans" cxnId="{A6A1F0E3-524E-4668-AB79-5B5DC88FE9D0}">
      <dgm:prSet/>
      <dgm:spPr/>
      <dgm:t>
        <a:bodyPr/>
        <a:lstStyle/>
        <a:p>
          <a:endParaRPr lang="it-IT"/>
        </a:p>
      </dgm:t>
    </dgm:pt>
    <dgm:pt modelId="{92CDF517-FF54-4B2A-8623-077C9D30C793}" type="sibTrans" cxnId="{A6A1F0E3-524E-4668-AB79-5B5DC88FE9D0}">
      <dgm:prSet/>
      <dgm:spPr/>
      <dgm:t>
        <a:bodyPr/>
        <a:lstStyle/>
        <a:p>
          <a:endParaRPr lang="it-IT"/>
        </a:p>
      </dgm:t>
    </dgm:pt>
    <dgm:pt modelId="{E75F4B45-70D2-41C3-92FD-CDD56D0770EA}">
      <dgm:prSet phldrT="[Testo]"/>
      <dgm:spPr/>
      <dgm:t>
        <a:bodyPr/>
        <a:lstStyle/>
        <a:p>
          <a:r>
            <a:rPr lang="it-IT" dirty="0" smtClean="0"/>
            <a:t>amore</a:t>
          </a:r>
          <a:endParaRPr lang="it-IT" dirty="0"/>
        </a:p>
      </dgm:t>
    </dgm:pt>
    <dgm:pt modelId="{8DFE1C8A-70DB-4ED8-BEDF-C3E23293CB62}" type="parTrans" cxnId="{D0EA46A2-D575-4576-B587-B6DD8D3DD35E}">
      <dgm:prSet/>
      <dgm:spPr/>
      <dgm:t>
        <a:bodyPr/>
        <a:lstStyle/>
        <a:p>
          <a:endParaRPr lang="it-IT"/>
        </a:p>
      </dgm:t>
    </dgm:pt>
    <dgm:pt modelId="{BFE09E9C-90FF-4022-B118-0F01A1AD52B7}" type="sibTrans" cxnId="{D0EA46A2-D575-4576-B587-B6DD8D3DD35E}">
      <dgm:prSet/>
      <dgm:spPr/>
      <dgm:t>
        <a:bodyPr/>
        <a:lstStyle/>
        <a:p>
          <a:endParaRPr lang="it-IT"/>
        </a:p>
      </dgm:t>
    </dgm:pt>
    <dgm:pt modelId="{DEC64281-301A-4964-8312-9CDDE7928DBF}">
      <dgm:prSet phldrT="[Testo]" custT="1"/>
      <dgm:spPr/>
      <dgm:t>
        <a:bodyPr/>
        <a:lstStyle/>
        <a:p>
          <a:r>
            <a:rPr lang="it-IT" sz="3200" dirty="0" smtClean="0"/>
            <a:t>realizzazione</a:t>
          </a:r>
          <a:endParaRPr lang="it-IT" sz="3200" dirty="0"/>
        </a:p>
      </dgm:t>
    </dgm:pt>
    <dgm:pt modelId="{0260FD12-B82F-468A-B985-6A4A87921B02}" type="parTrans" cxnId="{1963A7FC-6824-4DFC-8CC6-E8E1C8F186A1}">
      <dgm:prSet/>
      <dgm:spPr/>
      <dgm:t>
        <a:bodyPr/>
        <a:lstStyle/>
        <a:p>
          <a:endParaRPr lang="it-IT"/>
        </a:p>
      </dgm:t>
    </dgm:pt>
    <dgm:pt modelId="{FC31C68B-2BBF-49E3-8B29-963576845188}" type="sibTrans" cxnId="{1963A7FC-6824-4DFC-8CC6-E8E1C8F186A1}">
      <dgm:prSet/>
      <dgm:spPr/>
      <dgm:t>
        <a:bodyPr/>
        <a:lstStyle/>
        <a:p>
          <a:endParaRPr lang="it-IT"/>
        </a:p>
      </dgm:t>
    </dgm:pt>
    <dgm:pt modelId="{7938D17E-3510-4D88-89E6-7F7996415E66}" type="pres">
      <dgm:prSet presAssocID="{989935A0-2BDE-4DE4-9978-E005FDBBFBDA}" presName="Name0" presStyleCnt="0">
        <dgm:presLayoutVars>
          <dgm:chMax val="1"/>
          <dgm:dir/>
          <dgm:animLvl val="ctr"/>
          <dgm:resizeHandles val="exact"/>
        </dgm:presLayoutVars>
      </dgm:prSet>
      <dgm:spPr/>
      <dgm:t>
        <a:bodyPr/>
        <a:lstStyle/>
        <a:p>
          <a:endParaRPr lang="it-IT"/>
        </a:p>
      </dgm:t>
    </dgm:pt>
    <dgm:pt modelId="{2CCCD28B-EA9B-4E74-9359-0D051AA6B5D1}" type="pres">
      <dgm:prSet presAssocID="{CE511639-BB08-43C1-9BEF-472CA1252C60}" presName="centerShape" presStyleLbl="node0" presStyleIdx="0" presStyleCnt="1"/>
      <dgm:spPr/>
      <dgm:t>
        <a:bodyPr/>
        <a:lstStyle/>
        <a:p>
          <a:endParaRPr lang="it-IT"/>
        </a:p>
      </dgm:t>
    </dgm:pt>
    <dgm:pt modelId="{1112E8FC-85F9-4A5B-8BE3-C30F36C1E43D}" type="pres">
      <dgm:prSet presAssocID="{9B4B8732-D7FF-41BC-8ED9-6CAE648526D2}" presName="parTrans" presStyleLbl="sibTrans2D1" presStyleIdx="0" presStyleCnt="4"/>
      <dgm:spPr/>
      <dgm:t>
        <a:bodyPr/>
        <a:lstStyle/>
        <a:p>
          <a:endParaRPr lang="it-IT"/>
        </a:p>
      </dgm:t>
    </dgm:pt>
    <dgm:pt modelId="{8B810ABC-594C-4407-8A5D-40EBBAD154AB}" type="pres">
      <dgm:prSet presAssocID="{9B4B8732-D7FF-41BC-8ED9-6CAE648526D2}" presName="connectorText" presStyleLbl="sibTrans2D1" presStyleIdx="0" presStyleCnt="4"/>
      <dgm:spPr/>
      <dgm:t>
        <a:bodyPr/>
        <a:lstStyle/>
        <a:p>
          <a:endParaRPr lang="it-IT"/>
        </a:p>
      </dgm:t>
    </dgm:pt>
    <dgm:pt modelId="{1B7D9084-546F-4B6D-A1D5-59EC2EAD1FD0}" type="pres">
      <dgm:prSet presAssocID="{EC134117-8522-4429-9C0C-554842837942}" presName="node" presStyleLbl="node1" presStyleIdx="0" presStyleCnt="4" custRadScaleRad="97225" custRadScaleInc="1289">
        <dgm:presLayoutVars>
          <dgm:bulletEnabled val="1"/>
        </dgm:presLayoutVars>
      </dgm:prSet>
      <dgm:spPr/>
      <dgm:t>
        <a:bodyPr/>
        <a:lstStyle/>
        <a:p>
          <a:endParaRPr lang="it-IT"/>
        </a:p>
      </dgm:t>
    </dgm:pt>
    <dgm:pt modelId="{CA980CF1-16C3-4533-A691-AFCFCF86FC6C}" type="pres">
      <dgm:prSet presAssocID="{7C00B472-966E-4239-89BF-AF52B7940CDD}" presName="parTrans" presStyleLbl="sibTrans2D1" presStyleIdx="1" presStyleCnt="4"/>
      <dgm:spPr/>
      <dgm:t>
        <a:bodyPr/>
        <a:lstStyle/>
        <a:p>
          <a:endParaRPr lang="it-IT"/>
        </a:p>
      </dgm:t>
    </dgm:pt>
    <dgm:pt modelId="{EA3E3672-E327-4A17-885D-51C4BF853303}" type="pres">
      <dgm:prSet presAssocID="{7C00B472-966E-4239-89BF-AF52B7940CDD}" presName="connectorText" presStyleLbl="sibTrans2D1" presStyleIdx="1" presStyleCnt="4"/>
      <dgm:spPr/>
      <dgm:t>
        <a:bodyPr/>
        <a:lstStyle/>
        <a:p>
          <a:endParaRPr lang="it-IT"/>
        </a:p>
      </dgm:t>
    </dgm:pt>
    <dgm:pt modelId="{099F2A31-1E5F-44F0-A61A-CBBCD7DE6A2E}" type="pres">
      <dgm:prSet presAssocID="{C8D739D5-0DE5-4090-A5FE-9B3DF94C1A04}" presName="node" presStyleLbl="node1" presStyleIdx="1" presStyleCnt="4">
        <dgm:presLayoutVars>
          <dgm:bulletEnabled val="1"/>
        </dgm:presLayoutVars>
      </dgm:prSet>
      <dgm:spPr/>
      <dgm:t>
        <a:bodyPr/>
        <a:lstStyle/>
        <a:p>
          <a:endParaRPr lang="it-IT"/>
        </a:p>
      </dgm:t>
    </dgm:pt>
    <dgm:pt modelId="{78587BD9-F74E-4CEF-8A94-FE0FFE4FDF0C}" type="pres">
      <dgm:prSet presAssocID="{8DFE1C8A-70DB-4ED8-BEDF-C3E23293CB62}" presName="parTrans" presStyleLbl="sibTrans2D1" presStyleIdx="2" presStyleCnt="4"/>
      <dgm:spPr/>
      <dgm:t>
        <a:bodyPr/>
        <a:lstStyle/>
        <a:p>
          <a:endParaRPr lang="it-IT"/>
        </a:p>
      </dgm:t>
    </dgm:pt>
    <dgm:pt modelId="{9B0F1A40-A56E-426E-AC67-5EE136E1A849}" type="pres">
      <dgm:prSet presAssocID="{8DFE1C8A-70DB-4ED8-BEDF-C3E23293CB62}" presName="connectorText" presStyleLbl="sibTrans2D1" presStyleIdx="2" presStyleCnt="4"/>
      <dgm:spPr/>
      <dgm:t>
        <a:bodyPr/>
        <a:lstStyle/>
        <a:p>
          <a:endParaRPr lang="it-IT"/>
        </a:p>
      </dgm:t>
    </dgm:pt>
    <dgm:pt modelId="{1D7D4E76-C9CD-45DF-8A94-29E321F679CF}" type="pres">
      <dgm:prSet presAssocID="{E75F4B45-70D2-41C3-92FD-CDD56D0770EA}" presName="node" presStyleLbl="node1" presStyleIdx="2" presStyleCnt="4">
        <dgm:presLayoutVars>
          <dgm:bulletEnabled val="1"/>
        </dgm:presLayoutVars>
      </dgm:prSet>
      <dgm:spPr/>
      <dgm:t>
        <a:bodyPr/>
        <a:lstStyle/>
        <a:p>
          <a:endParaRPr lang="it-IT"/>
        </a:p>
      </dgm:t>
    </dgm:pt>
    <dgm:pt modelId="{505FB18E-28C3-45BC-AD3B-51853E4988A1}" type="pres">
      <dgm:prSet presAssocID="{0260FD12-B82F-468A-B985-6A4A87921B02}" presName="parTrans" presStyleLbl="sibTrans2D1" presStyleIdx="3" presStyleCnt="4"/>
      <dgm:spPr/>
      <dgm:t>
        <a:bodyPr/>
        <a:lstStyle/>
        <a:p>
          <a:endParaRPr lang="it-IT"/>
        </a:p>
      </dgm:t>
    </dgm:pt>
    <dgm:pt modelId="{F28F4119-A14B-4FF7-A24F-388A2B4CA635}" type="pres">
      <dgm:prSet presAssocID="{0260FD12-B82F-468A-B985-6A4A87921B02}" presName="connectorText" presStyleLbl="sibTrans2D1" presStyleIdx="3" presStyleCnt="4"/>
      <dgm:spPr/>
      <dgm:t>
        <a:bodyPr/>
        <a:lstStyle/>
        <a:p>
          <a:endParaRPr lang="it-IT"/>
        </a:p>
      </dgm:t>
    </dgm:pt>
    <dgm:pt modelId="{0C3AC8FE-6F10-4431-A70F-A1F01F300CCE}" type="pres">
      <dgm:prSet presAssocID="{DEC64281-301A-4964-8312-9CDDE7928DBF}" presName="node" presStyleLbl="node1" presStyleIdx="3" presStyleCnt="4">
        <dgm:presLayoutVars>
          <dgm:bulletEnabled val="1"/>
        </dgm:presLayoutVars>
      </dgm:prSet>
      <dgm:spPr/>
      <dgm:t>
        <a:bodyPr/>
        <a:lstStyle/>
        <a:p>
          <a:endParaRPr lang="it-IT"/>
        </a:p>
      </dgm:t>
    </dgm:pt>
  </dgm:ptLst>
  <dgm:cxnLst>
    <dgm:cxn modelId="{995D804C-57B9-4FD1-8DE9-51FEB4126353}" type="presOf" srcId="{0260FD12-B82F-468A-B985-6A4A87921B02}" destId="{F28F4119-A14B-4FF7-A24F-388A2B4CA635}" srcOrd="1" destOrd="0" presId="urn:microsoft.com/office/officeart/2005/8/layout/radial5"/>
    <dgm:cxn modelId="{A7D06F26-BF5A-43F5-8AC0-F1FD2135D051}" type="presOf" srcId="{DEC64281-301A-4964-8312-9CDDE7928DBF}" destId="{0C3AC8FE-6F10-4431-A70F-A1F01F300CCE}" srcOrd="0" destOrd="0" presId="urn:microsoft.com/office/officeart/2005/8/layout/radial5"/>
    <dgm:cxn modelId="{EAF9706F-7BBF-4DE1-916E-F6EF5DB29EC9}" srcId="{989935A0-2BDE-4DE4-9978-E005FDBBFBDA}" destId="{CE511639-BB08-43C1-9BEF-472CA1252C60}" srcOrd="0" destOrd="0" parTransId="{A9A5F21A-D7C5-4E99-A707-0E2FBEA717F3}" sibTransId="{0E95B291-4359-439C-96BD-FE6D19FDC42B}"/>
    <dgm:cxn modelId="{C8816CE1-954A-4C5D-8D07-3F302AE1F67D}" type="presOf" srcId="{8DFE1C8A-70DB-4ED8-BEDF-C3E23293CB62}" destId="{9B0F1A40-A56E-426E-AC67-5EE136E1A849}" srcOrd="1" destOrd="0" presId="urn:microsoft.com/office/officeart/2005/8/layout/radial5"/>
    <dgm:cxn modelId="{A6A1F0E3-524E-4668-AB79-5B5DC88FE9D0}" srcId="{CE511639-BB08-43C1-9BEF-472CA1252C60}" destId="{C8D739D5-0DE5-4090-A5FE-9B3DF94C1A04}" srcOrd="1" destOrd="0" parTransId="{7C00B472-966E-4239-89BF-AF52B7940CDD}" sibTransId="{92CDF517-FF54-4B2A-8623-077C9D30C793}"/>
    <dgm:cxn modelId="{B92AB7E4-0A15-4487-8A98-CA2D56599506}" type="presOf" srcId="{989935A0-2BDE-4DE4-9978-E005FDBBFBDA}" destId="{7938D17E-3510-4D88-89E6-7F7996415E66}" srcOrd="0" destOrd="0" presId="urn:microsoft.com/office/officeart/2005/8/layout/radial5"/>
    <dgm:cxn modelId="{5D3CA4C9-EE41-4B5D-9A03-BBCD7E2C768C}" type="presOf" srcId="{0260FD12-B82F-468A-B985-6A4A87921B02}" destId="{505FB18E-28C3-45BC-AD3B-51853E4988A1}" srcOrd="0" destOrd="0" presId="urn:microsoft.com/office/officeart/2005/8/layout/radial5"/>
    <dgm:cxn modelId="{64D52222-1EB5-4083-93F9-22B7330DF451}" type="presOf" srcId="{EC134117-8522-4429-9C0C-554842837942}" destId="{1B7D9084-546F-4B6D-A1D5-59EC2EAD1FD0}" srcOrd="0" destOrd="0" presId="urn:microsoft.com/office/officeart/2005/8/layout/radial5"/>
    <dgm:cxn modelId="{CDBAD4B2-8664-459D-8C81-0D95CA52E99F}" type="presOf" srcId="{CE511639-BB08-43C1-9BEF-472CA1252C60}" destId="{2CCCD28B-EA9B-4E74-9359-0D051AA6B5D1}" srcOrd="0" destOrd="0" presId="urn:microsoft.com/office/officeart/2005/8/layout/radial5"/>
    <dgm:cxn modelId="{49531A9B-41B3-4A66-9D6F-BBD6459DE13A}" type="presOf" srcId="{E75F4B45-70D2-41C3-92FD-CDD56D0770EA}" destId="{1D7D4E76-C9CD-45DF-8A94-29E321F679CF}" srcOrd="0" destOrd="0" presId="urn:microsoft.com/office/officeart/2005/8/layout/radial5"/>
    <dgm:cxn modelId="{D71097DC-11FD-4059-91DE-D1F1156A5FBF}" type="presOf" srcId="{7C00B472-966E-4239-89BF-AF52B7940CDD}" destId="{EA3E3672-E327-4A17-885D-51C4BF853303}" srcOrd="1" destOrd="0" presId="urn:microsoft.com/office/officeart/2005/8/layout/radial5"/>
    <dgm:cxn modelId="{D0EA46A2-D575-4576-B587-B6DD8D3DD35E}" srcId="{CE511639-BB08-43C1-9BEF-472CA1252C60}" destId="{E75F4B45-70D2-41C3-92FD-CDD56D0770EA}" srcOrd="2" destOrd="0" parTransId="{8DFE1C8A-70DB-4ED8-BEDF-C3E23293CB62}" sibTransId="{BFE09E9C-90FF-4022-B118-0F01A1AD52B7}"/>
    <dgm:cxn modelId="{FCD04A9B-6F4A-4BA9-AA20-6863E186CDE6}" type="presOf" srcId="{C8D739D5-0DE5-4090-A5FE-9B3DF94C1A04}" destId="{099F2A31-1E5F-44F0-A61A-CBBCD7DE6A2E}" srcOrd="0" destOrd="0" presId="urn:microsoft.com/office/officeart/2005/8/layout/radial5"/>
    <dgm:cxn modelId="{8EC2E470-C3B4-469D-A33D-25E46F05A0E6}" type="presOf" srcId="{9B4B8732-D7FF-41BC-8ED9-6CAE648526D2}" destId="{8B810ABC-594C-4407-8A5D-40EBBAD154AB}" srcOrd="1" destOrd="0" presId="urn:microsoft.com/office/officeart/2005/8/layout/radial5"/>
    <dgm:cxn modelId="{1963A7FC-6824-4DFC-8CC6-E8E1C8F186A1}" srcId="{CE511639-BB08-43C1-9BEF-472CA1252C60}" destId="{DEC64281-301A-4964-8312-9CDDE7928DBF}" srcOrd="3" destOrd="0" parTransId="{0260FD12-B82F-468A-B985-6A4A87921B02}" sibTransId="{FC31C68B-2BBF-49E3-8B29-963576845188}"/>
    <dgm:cxn modelId="{48D800AE-E92E-4D7B-846B-2993B08D564D}" srcId="{CE511639-BB08-43C1-9BEF-472CA1252C60}" destId="{EC134117-8522-4429-9C0C-554842837942}" srcOrd="0" destOrd="0" parTransId="{9B4B8732-D7FF-41BC-8ED9-6CAE648526D2}" sibTransId="{142FF304-49C1-4BB0-8D9E-B14CB64C2D1D}"/>
    <dgm:cxn modelId="{BAB9E1A0-223E-44DD-B16E-93359AD683CE}" type="presOf" srcId="{9B4B8732-D7FF-41BC-8ED9-6CAE648526D2}" destId="{1112E8FC-85F9-4A5B-8BE3-C30F36C1E43D}" srcOrd="0" destOrd="0" presId="urn:microsoft.com/office/officeart/2005/8/layout/radial5"/>
    <dgm:cxn modelId="{6A5B4692-218A-427E-8EC1-5330276AD772}" type="presOf" srcId="{7C00B472-966E-4239-89BF-AF52B7940CDD}" destId="{CA980CF1-16C3-4533-A691-AFCFCF86FC6C}" srcOrd="0" destOrd="0" presId="urn:microsoft.com/office/officeart/2005/8/layout/radial5"/>
    <dgm:cxn modelId="{E31A9BAA-3E28-408F-BA2B-7B2FACF33E84}" type="presOf" srcId="{8DFE1C8A-70DB-4ED8-BEDF-C3E23293CB62}" destId="{78587BD9-F74E-4CEF-8A94-FE0FFE4FDF0C}" srcOrd="0" destOrd="0" presId="urn:microsoft.com/office/officeart/2005/8/layout/radial5"/>
    <dgm:cxn modelId="{93B6949C-E659-47BD-A1B2-0D4708C122D1}" type="presParOf" srcId="{7938D17E-3510-4D88-89E6-7F7996415E66}" destId="{2CCCD28B-EA9B-4E74-9359-0D051AA6B5D1}" srcOrd="0" destOrd="0" presId="urn:microsoft.com/office/officeart/2005/8/layout/radial5"/>
    <dgm:cxn modelId="{74B9104A-5C34-4221-8C78-FAE10D857894}" type="presParOf" srcId="{7938D17E-3510-4D88-89E6-7F7996415E66}" destId="{1112E8FC-85F9-4A5B-8BE3-C30F36C1E43D}" srcOrd="1" destOrd="0" presId="urn:microsoft.com/office/officeart/2005/8/layout/radial5"/>
    <dgm:cxn modelId="{5A86A40F-FDBD-45E6-BE16-EDB5437DE628}" type="presParOf" srcId="{1112E8FC-85F9-4A5B-8BE3-C30F36C1E43D}" destId="{8B810ABC-594C-4407-8A5D-40EBBAD154AB}" srcOrd="0" destOrd="0" presId="urn:microsoft.com/office/officeart/2005/8/layout/radial5"/>
    <dgm:cxn modelId="{0DD4EFE7-0B1B-4F10-A1BC-B366A661CB0B}" type="presParOf" srcId="{7938D17E-3510-4D88-89E6-7F7996415E66}" destId="{1B7D9084-546F-4B6D-A1D5-59EC2EAD1FD0}" srcOrd="2" destOrd="0" presId="urn:microsoft.com/office/officeart/2005/8/layout/radial5"/>
    <dgm:cxn modelId="{DCC3EBB6-79BA-417A-BC68-07C329E236EE}" type="presParOf" srcId="{7938D17E-3510-4D88-89E6-7F7996415E66}" destId="{CA980CF1-16C3-4533-A691-AFCFCF86FC6C}" srcOrd="3" destOrd="0" presId="urn:microsoft.com/office/officeart/2005/8/layout/radial5"/>
    <dgm:cxn modelId="{4B9BEF11-DA3A-4141-A6A3-042E72987847}" type="presParOf" srcId="{CA980CF1-16C3-4533-A691-AFCFCF86FC6C}" destId="{EA3E3672-E327-4A17-885D-51C4BF853303}" srcOrd="0" destOrd="0" presId="urn:microsoft.com/office/officeart/2005/8/layout/radial5"/>
    <dgm:cxn modelId="{5836C379-1484-4D45-BF57-E0589FFC0D18}" type="presParOf" srcId="{7938D17E-3510-4D88-89E6-7F7996415E66}" destId="{099F2A31-1E5F-44F0-A61A-CBBCD7DE6A2E}" srcOrd="4" destOrd="0" presId="urn:microsoft.com/office/officeart/2005/8/layout/radial5"/>
    <dgm:cxn modelId="{8A30DBA5-7970-42C0-9862-CB8904750749}" type="presParOf" srcId="{7938D17E-3510-4D88-89E6-7F7996415E66}" destId="{78587BD9-F74E-4CEF-8A94-FE0FFE4FDF0C}" srcOrd="5" destOrd="0" presId="urn:microsoft.com/office/officeart/2005/8/layout/radial5"/>
    <dgm:cxn modelId="{917CD396-DE90-409B-B875-907761CEC440}" type="presParOf" srcId="{78587BD9-F74E-4CEF-8A94-FE0FFE4FDF0C}" destId="{9B0F1A40-A56E-426E-AC67-5EE136E1A849}" srcOrd="0" destOrd="0" presId="urn:microsoft.com/office/officeart/2005/8/layout/radial5"/>
    <dgm:cxn modelId="{053052F8-0C6D-47F0-B27A-344E72CC1623}" type="presParOf" srcId="{7938D17E-3510-4D88-89E6-7F7996415E66}" destId="{1D7D4E76-C9CD-45DF-8A94-29E321F679CF}" srcOrd="6" destOrd="0" presId="urn:microsoft.com/office/officeart/2005/8/layout/radial5"/>
    <dgm:cxn modelId="{F4A8FF40-6DF1-4CD8-A02B-24821C634977}" type="presParOf" srcId="{7938D17E-3510-4D88-89E6-7F7996415E66}" destId="{505FB18E-28C3-45BC-AD3B-51853E4988A1}" srcOrd="7" destOrd="0" presId="urn:microsoft.com/office/officeart/2005/8/layout/radial5"/>
    <dgm:cxn modelId="{E2E6EBEB-568F-408D-BADD-15217CF5C17B}" type="presParOf" srcId="{505FB18E-28C3-45BC-AD3B-51853E4988A1}" destId="{F28F4119-A14B-4FF7-A24F-388A2B4CA635}" srcOrd="0" destOrd="0" presId="urn:microsoft.com/office/officeart/2005/8/layout/radial5"/>
    <dgm:cxn modelId="{8332AC09-E83D-423A-85A6-E6AF227EA42D}" type="presParOf" srcId="{7938D17E-3510-4D88-89E6-7F7996415E66}" destId="{0C3AC8FE-6F10-4431-A70F-A1F01F300CCE}"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D0E6A85-977D-4C25-ADEE-CF7C51A00D2C}" type="datetimeFigureOut">
              <a:rPr lang="it-IT" smtClean="0"/>
              <a:t>10/05/2019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EE6C6E-29AA-49F5-8446-B17DE5ABDB49}" type="slidenum">
              <a:rPr lang="it-IT" smtClean="0"/>
              <a:t>‹N›</a:t>
            </a:fld>
            <a:endParaRPr lang="it-IT"/>
          </a:p>
        </p:txBody>
      </p:sp>
    </p:spTree>
    <p:extLst>
      <p:ext uri="{BB962C8B-B14F-4D97-AF65-F5344CB8AC3E}">
        <p14:creationId xmlns:p14="http://schemas.microsoft.com/office/powerpoint/2010/main" val="267942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D0E6A85-977D-4C25-ADEE-CF7C51A00D2C}" type="datetimeFigureOut">
              <a:rPr lang="it-IT" smtClean="0"/>
              <a:t>10/05/2019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EE6C6E-29AA-49F5-8446-B17DE5ABDB49}" type="slidenum">
              <a:rPr lang="it-IT" smtClean="0"/>
              <a:t>‹N›</a:t>
            </a:fld>
            <a:endParaRPr lang="it-IT"/>
          </a:p>
        </p:txBody>
      </p:sp>
    </p:spTree>
    <p:extLst>
      <p:ext uri="{BB962C8B-B14F-4D97-AF65-F5344CB8AC3E}">
        <p14:creationId xmlns:p14="http://schemas.microsoft.com/office/powerpoint/2010/main" val="373203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D0E6A85-977D-4C25-ADEE-CF7C51A00D2C}" type="datetimeFigureOut">
              <a:rPr lang="it-IT" smtClean="0"/>
              <a:t>10/05/2019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EE6C6E-29AA-49F5-8446-B17DE5ABDB49}" type="slidenum">
              <a:rPr lang="it-IT" smtClean="0"/>
              <a:t>‹N›</a:t>
            </a:fld>
            <a:endParaRPr lang="it-IT"/>
          </a:p>
        </p:txBody>
      </p:sp>
    </p:spTree>
    <p:extLst>
      <p:ext uri="{BB962C8B-B14F-4D97-AF65-F5344CB8AC3E}">
        <p14:creationId xmlns:p14="http://schemas.microsoft.com/office/powerpoint/2010/main" val="418112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D0E6A85-977D-4C25-ADEE-CF7C51A00D2C}" type="datetimeFigureOut">
              <a:rPr lang="it-IT" smtClean="0"/>
              <a:t>10/05/2019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EE6C6E-29AA-49F5-8446-B17DE5ABDB49}" type="slidenum">
              <a:rPr lang="it-IT" smtClean="0"/>
              <a:t>‹N›</a:t>
            </a:fld>
            <a:endParaRPr lang="it-IT"/>
          </a:p>
        </p:txBody>
      </p:sp>
    </p:spTree>
    <p:extLst>
      <p:ext uri="{BB962C8B-B14F-4D97-AF65-F5344CB8AC3E}">
        <p14:creationId xmlns:p14="http://schemas.microsoft.com/office/powerpoint/2010/main" val="23700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9D0E6A85-977D-4C25-ADEE-CF7C51A00D2C}" type="datetimeFigureOut">
              <a:rPr lang="it-IT" smtClean="0"/>
              <a:t>10/05/2019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BEE6C6E-29AA-49F5-8446-B17DE5ABDB49}" type="slidenum">
              <a:rPr lang="it-IT" smtClean="0"/>
              <a:t>‹N›</a:t>
            </a:fld>
            <a:endParaRPr lang="it-IT"/>
          </a:p>
        </p:txBody>
      </p:sp>
    </p:spTree>
    <p:extLst>
      <p:ext uri="{BB962C8B-B14F-4D97-AF65-F5344CB8AC3E}">
        <p14:creationId xmlns:p14="http://schemas.microsoft.com/office/powerpoint/2010/main" val="61300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D0E6A85-977D-4C25-ADEE-CF7C51A00D2C}" type="datetimeFigureOut">
              <a:rPr lang="it-IT" smtClean="0"/>
              <a:t>10/05/2019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EE6C6E-29AA-49F5-8446-B17DE5ABDB49}" type="slidenum">
              <a:rPr lang="it-IT" smtClean="0"/>
              <a:t>‹N›</a:t>
            </a:fld>
            <a:endParaRPr lang="it-IT"/>
          </a:p>
        </p:txBody>
      </p:sp>
    </p:spTree>
    <p:extLst>
      <p:ext uri="{BB962C8B-B14F-4D97-AF65-F5344CB8AC3E}">
        <p14:creationId xmlns:p14="http://schemas.microsoft.com/office/powerpoint/2010/main" val="173966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D0E6A85-977D-4C25-ADEE-CF7C51A00D2C}" type="datetimeFigureOut">
              <a:rPr lang="it-IT" smtClean="0"/>
              <a:t>10/05/2019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BEE6C6E-29AA-49F5-8446-B17DE5ABDB49}" type="slidenum">
              <a:rPr lang="it-IT" smtClean="0"/>
              <a:t>‹N›</a:t>
            </a:fld>
            <a:endParaRPr lang="it-IT"/>
          </a:p>
        </p:txBody>
      </p:sp>
    </p:spTree>
    <p:extLst>
      <p:ext uri="{BB962C8B-B14F-4D97-AF65-F5344CB8AC3E}">
        <p14:creationId xmlns:p14="http://schemas.microsoft.com/office/powerpoint/2010/main" val="230468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D0E6A85-977D-4C25-ADEE-CF7C51A00D2C}" type="datetimeFigureOut">
              <a:rPr lang="it-IT" smtClean="0"/>
              <a:t>10/05/2019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BEE6C6E-29AA-49F5-8446-B17DE5ABDB49}" type="slidenum">
              <a:rPr lang="it-IT" smtClean="0"/>
              <a:t>‹N›</a:t>
            </a:fld>
            <a:endParaRPr lang="it-IT"/>
          </a:p>
        </p:txBody>
      </p:sp>
    </p:spTree>
    <p:extLst>
      <p:ext uri="{BB962C8B-B14F-4D97-AF65-F5344CB8AC3E}">
        <p14:creationId xmlns:p14="http://schemas.microsoft.com/office/powerpoint/2010/main" val="99169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D0E6A85-977D-4C25-ADEE-CF7C51A00D2C}" type="datetimeFigureOut">
              <a:rPr lang="it-IT" smtClean="0"/>
              <a:t>10/05/2019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BEE6C6E-29AA-49F5-8446-B17DE5ABDB49}" type="slidenum">
              <a:rPr lang="it-IT" smtClean="0"/>
              <a:t>‹N›</a:t>
            </a:fld>
            <a:endParaRPr lang="it-IT"/>
          </a:p>
        </p:txBody>
      </p:sp>
    </p:spTree>
    <p:extLst>
      <p:ext uri="{BB962C8B-B14F-4D97-AF65-F5344CB8AC3E}">
        <p14:creationId xmlns:p14="http://schemas.microsoft.com/office/powerpoint/2010/main" val="202398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D0E6A85-977D-4C25-ADEE-CF7C51A00D2C}" type="datetimeFigureOut">
              <a:rPr lang="it-IT" smtClean="0"/>
              <a:t>10/05/2019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EE6C6E-29AA-49F5-8446-B17DE5ABDB49}" type="slidenum">
              <a:rPr lang="it-IT" smtClean="0"/>
              <a:t>‹N›</a:t>
            </a:fld>
            <a:endParaRPr lang="it-IT"/>
          </a:p>
        </p:txBody>
      </p:sp>
    </p:spTree>
    <p:extLst>
      <p:ext uri="{BB962C8B-B14F-4D97-AF65-F5344CB8AC3E}">
        <p14:creationId xmlns:p14="http://schemas.microsoft.com/office/powerpoint/2010/main" val="83431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9D0E6A85-977D-4C25-ADEE-CF7C51A00D2C}" type="datetimeFigureOut">
              <a:rPr lang="it-IT" smtClean="0"/>
              <a:t>10/05/2019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BEE6C6E-29AA-49F5-8446-B17DE5ABDB49}" type="slidenum">
              <a:rPr lang="it-IT" smtClean="0"/>
              <a:t>‹N›</a:t>
            </a:fld>
            <a:endParaRPr lang="it-IT"/>
          </a:p>
        </p:txBody>
      </p:sp>
    </p:spTree>
    <p:extLst>
      <p:ext uri="{BB962C8B-B14F-4D97-AF65-F5344CB8AC3E}">
        <p14:creationId xmlns:p14="http://schemas.microsoft.com/office/powerpoint/2010/main" val="17831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E6A85-977D-4C25-ADEE-CF7C51A00D2C}" type="datetimeFigureOut">
              <a:rPr lang="it-IT" smtClean="0"/>
              <a:t>10/05/2019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E6C6E-29AA-49F5-8446-B17DE5ABDB49}" type="slidenum">
              <a:rPr lang="it-IT" smtClean="0"/>
              <a:t>‹N›</a:t>
            </a:fld>
            <a:endParaRPr lang="it-IT"/>
          </a:p>
        </p:txBody>
      </p:sp>
    </p:spTree>
    <p:extLst>
      <p:ext uri="{BB962C8B-B14F-4D97-AF65-F5344CB8AC3E}">
        <p14:creationId xmlns:p14="http://schemas.microsoft.com/office/powerpoint/2010/main" val="3340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dk1"/>
          </a:lnRef>
          <a:fillRef idx="2">
            <a:schemeClr val="dk1"/>
          </a:fillRef>
          <a:effectRef idx="1">
            <a:schemeClr val="dk1"/>
          </a:effectRef>
          <a:fontRef idx="minor">
            <a:schemeClr val="dk1"/>
          </a:fontRef>
        </p:style>
        <p:txBody>
          <a:bodyPr>
            <a:noAutofit/>
          </a:bodyPr>
          <a:lstStyle/>
          <a:p>
            <a:r>
              <a:rPr lang="it-IT" sz="3600" dirty="0"/>
              <a:t>LA CORPOREITA’ E’ FONDAMENTALE NELL’ESPERIENZA RELIGIOSA CRISTIANA!</a:t>
            </a:r>
            <a:endParaRPr lang="it-IT" sz="3600" dirty="0"/>
          </a:p>
        </p:txBody>
      </p:sp>
      <p:sp>
        <p:nvSpPr>
          <p:cNvPr id="3" name="Segnaposto contenuto 2"/>
          <p:cNvSpPr>
            <a:spLocks noGrp="1"/>
          </p:cNvSpPr>
          <p:nvPr>
            <p:ph idx="1"/>
          </p:nvPr>
        </p:nvSpPr>
        <p:spPr/>
        <p:txBody>
          <a:bodyPr>
            <a:normAutofit/>
          </a:bodyPr>
          <a:lstStyle/>
          <a:p>
            <a:r>
              <a:rPr lang="it-IT" dirty="0"/>
              <a:t>PROCEDEREMO DUNQUE IN UN VIAGGIO ESPLORATIVO DEI 5 SENSI DEL CORPO, PARTENDO DALLA ESPERIENZA COMUNE PER RISALIRE A QUELLA RELIGIOSA E CRISTIANA IN PARTICOLARE. PROCEDEREMO SU UN DUPLICE BINARIO: LA DIMENSIONE ANTROPOLOGICA CORPOREO-SPIRITUALE CHE ENTRA IN CONTATTO CON IL MONDO SIMBOLICO E LA MOLTEPLICITA’ DEI LIVELLI SEMANTICI CONTENUTI NEI SIMBOLI</a:t>
            </a:r>
          </a:p>
        </p:txBody>
      </p:sp>
      <p:sp>
        <p:nvSpPr>
          <p:cNvPr id="4" name="Segnaposto numero diapositiva 3"/>
          <p:cNvSpPr>
            <a:spLocks noGrp="1"/>
          </p:cNvSpPr>
          <p:nvPr>
            <p:ph type="sldNum" sz="quarter" idx="12"/>
          </p:nvPr>
        </p:nvSpPr>
        <p:spPr/>
        <p:txBody>
          <a:bodyPr/>
          <a:lstStyle/>
          <a:p>
            <a:fld id="{174261D1-1253-45CE-9E2B-73F1F9B1AD1C}" type="slidenum">
              <a:rPr lang="it-IT" smtClean="0"/>
              <a:pPr/>
              <a:t>1</a:t>
            </a:fld>
            <a:endParaRPr lang="it-IT"/>
          </a:p>
        </p:txBody>
      </p:sp>
    </p:spTree>
    <p:extLst>
      <p:ext uri="{BB962C8B-B14F-4D97-AF65-F5344CB8AC3E}">
        <p14:creationId xmlns:p14="http://schemas.microsoft.com/office/powerpoint/2010/main" val="32731601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10</a:t>
            </a:fld>
            <a:endParaRPr lang="it-IT"/>
          </a:p>
        </p:txBody>
      </p:sp>
      <p:sp>
        <p:nvSpPr>
          <p:cNvPr id="4" name="Rettangolo 3"/>
          <p:cNvSpPr/>
          <p:nvPr/>
        </p:nvSpPr>
        <p:spPr>
          <a:xfrm>
            <a:off x="1524000" y="214291"/>
            <a:ext cx="9144000" cy="3108543"/>
          </a:xfrm>
          <a:prstGeom prst="rect">
            <a:avLst/>
          </a:prstGeom>
          <a:noFill/>
        </p:spPr>
        <p:txBody>
          <a:bodyPr wrap="square" lIns="91440" tIns="45720" rIns="91440" bIns="45720">
            <a:spAutoFit/>
          </a:bodyPr>
          <a:lstStyle/>
          <a:p>
            <a:pPr algn="ctr"/>
            <a:r>
              <a:rPr lang="it-IT"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 PUO’ COSI’ PASSARE AGLI ODORI SPECIFICI DELLA LITURGIA: L’INSEGNANTE FA BRUCIARE DUE GRANELLI </a:t>
            </a:r>
            <a:r>
              <a:rPr lang="it-IT"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a:t>
            </a:r>
            <a:r>
              <a:rPr lang="it-IT"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INCENSO E SPIEGA CHE NELLA RELIGIONE CRISTIANA IL RAPPORTO CON DIO SI ESPRIME CON SEGNI CORPOREI CHE COINVOLGONO TUTTA LA SENSIBILITA’ UMANA.</a:t>
            </a:r>
          </a:p>
          <a:p>
            <a:pPr algn="ctr"/>
            <a:r>
              <a:rPr lang="it-IT"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 PUO’ SUCCESSIVAMENTE PROPORRE LA LETTURA E ANALISI </a:t>
            </a:r>
            <a:r>
              <a:rPr lang="it-IT"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a:t>
            </a:r>
            <a:r>
              <a:rPr lang="it-IT"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it-IT"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Gv</a:t>
            </a:r>
            <a:r>
              <a:rPr lang="it-IT"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12,1-8: l’unzione di </a:t>
            </a:r>
            <a:r>
              <a:rPr lang="it-IT"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betania</a:t>
            </a:r>
            <a:endParaRPr lang="it-IT"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098" name="Picture 2" descr="E:\IMMAGINI\unzione_betania-maria_maddalena_particolare.png"/>
          <p:cNvPicPr>
            <a:picLocks noChangeAspect="1" noChangeArrowheads="1"/>
          </p:cNvPicPr>
          <p:nvPr/>
        </p:nvPicPr>
        <p:blipFill>
          <a:blip r:embed="rId2"/>
          <a:srcRect/>
          <a:stretch>
            <a:fillRect/>
          </a:stretch>
        </p:blipFill>
        <p:spPr bwMode="auto">
          <a:xfrm>
            <a:off x="3905250" y="3467100"/>
            <a:ext cx="3467100" cy="3390900"/>
          </a:xfrm>
          <a:prstGeom prst="rect">
            <a:avLst/>
          </a:prstGeom>
          <a:noFill/>
        </p:spPr>
      </p:pic>
    </p:spTree>
    <p:extLst>
      <p:ext uri="{BB962C8B-B14F-4D97-AF65-F5344CB8AC3E}">
        <p14:creationId xmlns:p14="http://schemas.microsoft.com/office/powerpoint/2010/main" val="173351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r>
              <a:rPr lang="it-IT" sz="3600" dirty="0"/>
              <a:t>APPROFONDIMENTO BIBLICO SUL SIMBOLO</a:t>
            </a:r>
            <a:br>
              <a:rPr lang="it-IT" sz="3600" dirty="0"/>
            </a:br>
            <a:r>
              <a:rPr lang="it-IT" sz="3600" dirty="0"/>
              <a:t>OLFATTIVO</a:t>
            </a:r>
            <a:endParaRPr lang="it-IT" sz="3600" dirty="0"/>
          </a:p>
        </p:txBody>
      </p:sp>
      <p:sp>
        <p:nvSpPr>
          <p:cNvPr id="3" name="Segnaposto numero diapositiva 2"/>
          <p:cNvSpPr>
            <a:spLocks noGrp="1"/>
          </p:cNvSpPr>
          <p:nvPr>
            <p:ph type="sldNum" sz="quarter" idx="12"/>
          </p:nvPr>
        </p:nvSpPr>
        <p:spPr/>
        <p:txBody>
          <a:bodyPr/>
          <a:lstStyle/>
          <a:p>
            <a:fld id="{174261D1-1253-45CE-9E2B-73F1F9B1AD1C}" type="slidenum">
              <a:rPr lang="it-IT" smtClean="0"/>
              <a:pPr/>
              <a:t>11</a:t>
            </a:fld>
            <a:endParaRPr lang="it-IT"/>
          </a:p>
        </p:txBody>
      </p:sp>
      <p:sp>
        <p:nvSpPr>
          <p:cNvPr id="4" name="CasellaDiTesto 3"/>
          <p:cNvSpPr txBox="1"/>
          <p:nvPr/>
        </p:nvSpPr>
        <p:spPr>
          <a:xfrm>
            <a:off x="1524001" y="1571612"/>
            <a:ext cx="9144000" cy="606319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sz="2800" dirty="0">
                <a:solidFill>
                  <a:srgbClr val="FF0000"/>
                </a:solidFill>
              </a:rPr>
              <a:t>IS 60,6</a:t>
            </a:r>
            <a:r>
              <a:rPr lang="it-IT" sz="2800" dirty="0"/>
              <a:t>: “</a:t>
            </a:r>
            <a:r>
              <a:rPr lang="it-IT" sz="2800" b="1" i="1" dirty="0"/>
              <a:t>Alzati, rivestiti di luce perché viene la tua luce, la gloria del Signore brilla su di te. … Uno stuolo di cammelli ti invaderà … tutti verranno da Saba portando oro e </a:t>
            </a:r>
            <a:r>
              <a:rPr lang="it-IT" sz="2800" b="1" i="1" dirty="0" err="1"/>
              <a:t>incensoe</a:t>
            </a:r>
            <a:r>
              <a:rPr lang="it-IT" sz="2800" b="1" i="1" dirty="0"/>
              <a:t> proclamando le glorie del Signore”</a:t>
            </a:r>
            <a:r>
              <a:rPr lang="it-IT" sz="2800" dirty="0"/>
              <a:t>. Si può decodificare il simbolo riflettendo sull’uso ormai frequente di usare bastoncini di incenso nelle abitazioni per renderle più gradevoli e accoglienti o sul fatto che regalare un profumo è segno di affetto ed è considerato regalo di un certo valore. Questa carica emotiva che riversiamo sui profumi la ritroviamo nel rito cristiano specialmente nelle solennità e nelle celebrazioni di persone importanti come i Santi. </a:t>
            </a:r>
          </a:p>
          <a:p>
            <a:r>
              <a:rPr lang="it-IT" sz="2800" dirty="0"/>
              <a:t>Insomma: buon odore significa dare significato e importanza a qualcosa o qualcuno</a:t>
            </a:r>
          </a:p>
          <a:p>
            <a:endParaRPr lang="it-IT" sz="2400" dirty="0"/>
          </a:p>
        </p:txBody>
      </p:sp>
    </p:spTree>
    <p:extLst>
      <p:ext uri="{BB962C8B-B14F-4D97-AF65-F5344CB8AC3E}">
        <p14:creationId xmlns:p14="http://schemas.microsoft.com/office/powerpoint/2010/main" val="1108923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12</a:t>
            </a:fld>
            <a:endParaRPr lang="it-IT"/>
          </a:p>
        </p:txBody>
      </p:sp>
      <p:sp>
        <p:nvSpPr>
          <p:cNvPr id="3" name="CasellaDiTesto 2"/>
          <p:cNvSpPr txBox="1"/>
          <p:nvPr/>
        </p:nvSpPr>
        <p:spPr>
          <a:xfrm>
            <a:off x="1738283" y="1"/>
            <a:ext cx="8929718" cy="65556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800" dirty="0" err="1">
                <a:solidFill>
                  <a:srgbClr val="FF0000"/>
                </a:solidFill>
              </a:rPr>
              <a:t>Sal</a:t>
            </a:r>
            <a:r>
              <a:rPr lang="it-IT" sz="2800" dirty="0">
                <a:solidFill>
                  <a:srgbClr val="FF0000"/>
                </a:solidFill>
              </a:rPr>
              <a:t> 140,2; </a:t>
            </a:r>
            <a:r>
              <a:rPr lang="it-IT" sz="2800" dirty="0" err="1">
                <a:solidFill>
                  <a:srgbClr val="FF0000"/>
                </a:solidFill>
              </a:rPr>
              <a:t>Ap</a:t>
            </a:r>
            <a:r>
              <a:rPr lang="it-IT" sz="2800" dirty="0">
                <a:solidFill>
                  <a:srgbClr val="FF0000"/>
                </a:solidFill>
              </a:rPr>
              <a:t> 8,3-4</a:t>
            </a:r>
            <a:r>
              <a:rPr lang="it-IT" sz="2800" dirty="0"/>
              <a:t>: </a:t>
            </a:r>
            <a:r>
              <a:rPr lang="it-IT" sz="2800" b="1" i="1" dirty="0"/>
              <a:t>“La mia preghiera stia davanti a te come incenso”  “Venne un altro angelo e si fermò presso l’altare reggendo un incensiere d’oro. Gli furono dati molti profumi perché li offrisse insieme alle preghiere di tutti i santi, sull’altare d’oro posto davanti al trono.”Q</a:t>
            </a:r>
            <a:r>
              <a:rPr lang="it-IT" sz="2800" dirty="0"/>
              <a:t>ui l’incenso che sale al cospetto di Dio diventa </a:t>
            </a:r>
          </a:p>
          <a:p>
            <a:r>
              <a:rPr lang="it-IT" sz="2800" dirty="0"/>
              <a:t>veicolo di preghiera in un momento difficile. La decodificazione </a:t>
            </a:r>
          </a:p>
          <a:p>
            <a:r>
              <a:rPr lang="it-IT" sz="2800" dirty="0"/>
              <a:t>potrebbe essere una riflessione sulle nostre emozioni: ciò che sentiamo Nel nostro intimo non resta nascosto ma in un modo o nell’altro esce da noi. Il nostro corpo è strutturato per la relazione, il profumo è un simbolo di come pensieri e sentimenti si diffondano attorno a noi emanando energie positive o negative attraverso le quali costruiamo relazioni con l’ambiente che ci circonda</a:t>
            </a:r>
          </a:p>
        </p:txBody>
      </p:sp>
    </p:spTree>
    <p:extLst>
      <p:ext uri="{BB962C8B-B14F-4D97-AF65-F5344CB8AC3E}">
        <p14:creationId xmlns:p14="http://schemas.microsoft.com/office/powerpoint/2010/main" val="1632543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13</a:t>
            </a:fld>
            <a:endParaRPr lang="it-IT"/>
          </a:p>
        </p:txBody>
      </p:sp>
      <p:sp>
        <p:nvSpPr>
          <p:cNvPr id="3" name="Rettangolo 2"/>
          <p:cNvSpPr/>
          <p:nvPr/>
        </p:nvSpPr>
        <p:spPr>
          <a:xfrm>
            <a:off x="1738282" y="428605"/>
            <a:ext cx="8929718" cy="44012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it-IT" sz="2800" dirty="0">
                <a:solidFill>
                  <a:srgbClr val="FF0000"/>
                </a:solidFill>
              </a:rPr>
              <a:t>Fil 4,18: </a:t>
            </a:r>
            <a:r>
              <a:rPr lang="it-IT" sz="2800" b="1" i="1" dirty="0"/>
              <a:t>“Ho il necessario e anche il superfluo; sono ricolmo dei vostri doni ricevuti da </a:t>
            </a:r>
            <a:r>
              <a:rPr lang="it-IT" sz="2800" b="1" i="1" dirty="0" err="1"/>
              <a:t>Epafrodito</a:t>
            </a:r>
            <a:r>
              <a:rPr lang="it-IT" sz="2800" b="1" i="1" dirty="0"/>
              <a:t>, che sono un piacevole profumo, un sacrificio gradito che piace a Dio”</a:t>
            </a:r>
            <a:endParaRPr lang="it-IT" sz="2800" dirty="0"/>
          </a:p>
          <a:p>
            <a:r>
              <a:rPr lang="it-IT" sz="2800" dirty="0"/>
              <a:t>qui il riferimento paolino è al mondo degli affetti e alla sincera amicizia nutrita nei suoi confronti dalla comunità di Filippi. Una relazione piacevole e confortante è simboleggiata con l’immagine di un soave odore. Si può riflettere sul fatto che la liturgia usa i profumi come segni</a:t>
            </a:r>
          </a:p>
          <a:p>
            <a:r>
              <a:rPr lang="it-IT" sz="2800" dirty="0"/>
              <a:t>di relazione con Dio che deve dunque essere vissuta come qualcosa di bello, non un dovere imposto e noioso</a:t>
            </a:r>
            <a:endParaRPr lang="it-IT" sz="2800" dirty="0"/>
          </a:p>
        </p:txBody>
      </p:sp>
    </p:spTree>
    <p:extLst>
      <p:ext uri="{BB962C8B-B14F-4D97-AF65-F5344CB8AC3E}">
        <p14:creationId xmlns:p14="http://schemas.microsoft.com/office/powerpoint/2010/main" val="4184400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r>
              <a:rPr lang="it-IT" sz="3600" dirty="0"/>
              <a:t>MANI, PIEDI, GINOCCHIA: COMUNICARE CON DIO NELLA GESTUALITA’</a:t>
            </a:r>
            <a:endParaRPr lang="it-IT" sz="3600" dirty="0"/>
          </a:p>
        </p:txBody>
      </p:sp>
      <p:sp>
        <p:nvSpPr>
          <p:cNvPr id="3" name="Segnaposto contenuto 2"/>
          <p:cNvSpPr>
            <a:spLocks noGrp="1"/>
          </p:cNvSpPr>
          <p:nvPr>
            <p:ph idx="1"/>
          </p:nvPr>
        </p:nvSpPr>
        <p:spPr/>
        <p:txBody>
          <a:bodyPr/>
          <a:lstStyle/>
          <a:p>
            <a:r>
              <a:rPr lang="it-IT" dirty="0" smtClean="0"/>
              <a:t>LA COMUNICAZIONE ATTRAVERSO IL CORPO O COMUNICAZIONE NON VERBALE OCCUPA LA MAGGIORANZA DEI NOSTRI REGISTRI COMUNICATIVI</a:t>
            </a:r>
          </a:p>
          <a:p>
            <a:r>
              <a:rPr lang="it-IT" dirty="0" smtClean="0"/>
              <a:t>(VEDERE POWER-POINT)</a:t>
            </a:r>
            <a:endParaRPr lang="it-IT" dirty="0"/>
          </a:p>
        </p:txBody>
      </p:sp>
      <p:sp>
        <p:nvSpPr>
          <p:cNvPr id="4" name="Segnaposto numero diapositiva 3"/>
          <p:cNvSpPr>
            <a:spLocks noGrp="1"/>
          </p:cNvSpPr>
          <p:nvPr>
            <p:ph type="sldNum" sz="quarter" idx="12"/>
          </p:nvPr>
        </p:nvSpPr>
        <p:spPr/>
        <p:txBody>
          <a:bodyPr/>
          <a:lstStyle/>
          <a:p>
            <a:fld id="{174261D1-1253-45CE-9E2B-73F1F9B1AD1C}" type="slidenum">
              <a:rPr lang="it-IT" smtClean="0"/>
              <a:pPr/>
              <a:t>14</a:t>
            </a:fld>
            <a:endParaRPr lang="it-IT"/>
          </a:p>
        </p:txBody>
      </p:sp>
    </p:spTree>
    <p:extLst>
      <p:ext uri="{BB962C8B-B14F-4D97-AF65-F5344CB8AC3E}">
        <p14:creationId xmlns:p14="http://schemas.microsoft.com/office/powerpoint/2010/main" val="34291465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15</a:t>
            </a:fld>
            <a:endParaRPr lang="it-IT"/>
          </a:p>
        </p:txBody>
      </p:sp>
      <p:sp>
        <p:nvSpPr>
          <p:cNvPr id="3" name="CasellaDiTesto 2"/>
          <p:cNvSpPr txBox="1"/>
          <p:nvPr/>
        </p:nvSpPr>
        <p:spPr>
          <a:xfrm>
            <a:off x="1738283" y="357166"/>
            <a:ext cx="8929718" cy="3046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IT" sz="3200" dirty="0"/>
              <a:t>ANCHE IL NOSTRO RAPPORTO CON DIO SI ESPRIME PRINCIPALMENTE CON I GESTI DEL CORPO.</a:t>
            </a:r>
          </a:p>
          <a:p>
            <a:r>
              <a:rPr lang="it-IT" sz="3200" dirty="0"/>
              <a:t>LA LITURGIA CRISTIANA HA CODIFICATO FIN DALLE ORIGINI UNA SERIE </a:t>
            </a:r>
            <a:r>
              <a:rPr lang="it-IT" sz="3200" dirty="0" err="1"/>
              <a:t>DI</a:t>
            </a:r>
            <a:r>
              <a:rPr lang="it-IT" sz="3200" dirty="0"/>
              <a:t> ATTEGGIAMENTI</a:t>
            </a:r>
          </a:p>
          <a:p>
            <a:r>
              <a:rPr lang="it-IT" sz="3200" dirty="0"/>
              <a:t>FINALIZZATI AD ESPRIMERE DETERMINATI CONTENUTI DELLA FEDE.</a:t>
            </a:r>
            <a:endParaRPr lang="it-IT" sz="3200" dirty="0"/>
          </a:p>
        </p:txBody>
      </p:sp>
      <p:sp>
        <p:nvSpPr>
          <p:cNvPr id="4" name="CasellaDiTesto 3"/>
          <p:cNvSpPr txBox="1"/>
          <p:nvPr/>
        </p:nvSpPr>
        <p:spPr>
          <a:xfrm>
            <a:off x="1809720" y="3643315"/>
            <a:ext cx="8388322"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dirty="0"/>
              <a:t>LE MANI GIUNTE, INCHINI, GENUFLESSIONI, BATTERSI IL PETTO, STRINGERSI LA MANO E</a:t>
            </a:r>
          </a:p>
          <a:p>
            <a:r>
              <a:rPr lang="it-IT" dirty="0"/>
              <a:t>IL SEGNO </a:t>
            </a:r>
            <a:r>
              <a:rPr lang="it-IT" dirty="0" err="1"/>
              <a:t>DI</a:t>
            </a:r>
            <a:r>
              <a:rPr lang="it-IT" dirty="0"/>
              <a:t> CROCE SONO GESTI IDENTIFICATIVI </a:t>
            </a:r>
            <a:r>
              <a:rPr lang="it-IT" dirty="0" err="1"/>
              <a:t>DI</a:t>
            </a:r>
            <a:r>
              <a:rPr lang="it-IT" dirty="0"/>
              <a:t> PARTICLARI ESPRESSIONI DEL CULTO</a:t>
            </a:r>
            <a:endParaRPr lang="it-IT" dirty="0"/>
          </a:p>
        </p:txBody>
      </p:sp>
      <p:pic>
        <p:nvPicPr>
          <p:cNvPr id="6146" name="Picture 2" descr="E:\IMMAGINI\segno-croce.jpg"/>
          <p:cNvPicPr>
            <a:picLocks noChangeAspect="1" noChangeArrowheads="1"/>
          </p:cNvPicPr>
          <p:nvPr/>
        </p:nvPicPr>
        <p:blipFill>
          <a:blip r:embed="rId2"/>
          <a:srcRect/>
          <a:stretch>
            <a:fillRect/>
          </a:stretch>
        </p:blipFill>
        <p:spPr bwMode="auto">
          <a:xfrm>
            <a:off x="1809720" y="4652972"/>
            <a:ext cx="3429024" cy="2205028"/>
          </a:xfrm>
          <a:prstGeom prst="rect">
            <a:avLst/>
          </a:prstGeom>
          <a:noFill/>
        </p:spPr>
      </p:pic>
      <p:pic>
        <p:nvPicPr>
          <p:cNvPr id="6147" name="Picture 3" descr="E:\IMMAGINI\Scambio della pace.jpg"/>
          <p:cNvPicPr>
            <a:picLocks noChangeAspect="1" noChangeArrowheads="1"/>
          </p:cNvPicPr>
          <p:nvPr/>
        </p:nvPicPr>
        <p:blipFill>
          <a:blip r:embed="rId3"/>
          <a:srcRect/>
          <a:stretch>
            <a:fillRect/>
          </a:stretch>
        </p:blipFill>
        <p:spPr bwMode="auto">
          <a:xfrm>
            <a:off x="6248400" y="4500570"/>
            <a:ext cx="3962400" cy="2319330"/>
          </a:xfrm>
          <a:prstGeom prst="rect">
            <a:avLst/>
          </a:prstGeom>
          <a:noFill/>
        </p:spPr>
      </p:pic>
    </p:spTree>
    <p:extLst>
      <p:ext uri="{BB962C8B-B14F-4D97-AF65-F5344CB8AC3E}">
        <p14:creationId xmlns:p14="http://schemas.microsoft.com/office/powerpoint/2010/main" val="22210456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79690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it-IT" sz="3200" dirty="0"/>
              <a:t>LA GESTUALITA’ DELLE MANI</a:t>
            </a:r>
            <a:endParaRPr lang="it-IT" sz="3200" dirty="0"/>
          </a:p>
        </p:txBody>
      </p:sp>
      <p:sp>
        <p:nvSpPr>
          <p:cNvPr id="3" name="Segnaposto numero diapositiva 2"/>
          <p:cNvSpPr>
            <a:spLocks noGrp="1"/>
          </p:cNvSpPr>
          <p:nvPr>
            <p:ph type="sldNum" sz="quarter" idx="12"/>
          </p:nvPr>
        </p:nvSpPr>
        <p:spPr/>
        <p:txBody>
          <a:bodyPr/>
          <a:lstStyle/>
          <a:p>
            <a:fld id="{174261D1-1253-45CE-9E2B-73F1F9B1AD1C}" type="slidenum">
              <a:rPr lang="it-IT" smtClean="0"/>
              <a:pPr/>
              <a:t>16</a:t>
            </a:fld>
            <a:endParaRPr lang="it-IT"/>
          </a:p>
        </p:txBody>
      </p:sp>
      <p:pic>
        <p:nvPicPr>
          <p:cNvPr id="4" name="Immagine 3" descr="gesti-delle-mani-amore-degli-uomini-3825045.jpg"/>
          <p:cNvPicPr>
            <a:picLocks noChangeAspect="1"/>
          </p:cNvPicPr>
          <p:nvPr/>
        </p:nvPicPr>
        <p:blipFill>
          <a:blip r:embed="rId2"/>
          <a:stretch>
            <a:fillRect/>
          </a:stretch>
        </p:blipFill>
        <p:spPr>
          <a:xfrm>
            <a:off x="1524000" y="1285860"/>
            <a:ext cx="4286280" cy="4929222"/>
          </a:xfrm>
          <a:prstGeom prst="rect">
            <a:avLst/>
          </a:prstGeom>
        </p:spPr>
      </p:pic>
      <p:sp>
        <p:nvSpPr>
          <p:cNvPr id="5" name="CasellaDiTesto 4"/>
          <p:cNvSpPr txBox="1"/>
          <p:nvPr/>
        </p:nvSpPr>
        <p:spPr>
          <a:xfrm>
            <a:off x="6096001" y="1214422"/>
            <a:ext cx="4572000" cy="5016758"/>
          </a:xfrm>
          <a:prstGeom prst="rect">
            <a:avLst/>
          </a:prstGeom>
          <a:noFill/>
        </p:spPr>
        <p:txBody>
          <a:bodyPr wrap="square" rtlCol="0">
            <a:spAutoFit/>
          </a:bodyPr>
          <a:lstStyle/>
          <a:p>
            <a:r>
              <a:rPr lang="it-IT" sz="2000" dirty="0"/>
              <a:t>APPROFONDIAMO IL PASSAGGIO DAL LIVELLO ANTROPOLOGICO A QUELLO CRISTOLOGICO. LE MANI SONO IL PROLUNGAMENTO PIU’ INTIMO DEL NOSTRO ESSERE, RAPPRESENTANO </a:t>
            </a:r>
          </a:p>
          <a:p>
            <a:r>
              <a:rPr lang="it-IT" sz="2000" dirty="0"/>
              <a:t>UNA FUSIONE DEL CORPO E DELLO</a:t>
            </a:r>
          </a:p>
          <a:p>
            <a:r>
              <a:rPr lang="it-IT" sz="2000" dirty="0" err="1"/>
              <a:t>SPIRITO.CON</a:t>
            </a:r>
            <a:r>
              <a:rPr lang="it-IT" sz="2000" dirty="0"/>
              <a:t> I GESTI DELLE MANI ESPRIMIAMOSENTIMENTI, IDEE, AZIONI. ESISTE TUTTA UNA “GRAMMATICA DELLE MANI” CHE USIAMO QUOTIDIANAMENTE NELLE NOSTRE RELAZIONI</a:t>
            </a:r>
          </a:p>
          <a:p>
            <a:r>
              <a:rPr lang="it-IT" sz="2000" dirty="0"/>
              <a:t>UN OTTIMO PUNTO </a:t>
            </a:r>
            <a:r>
              <a:rPr lang="it-IT" sz="2000" dirty="0" err="1"/>
              <a:t>DI</a:t>
            </a:r>
            <a:r>
              <a:rPr lang="it-IT" sz="2000" dirty="0"/>
              <a:t> PARTENZA PER PRENDERE COSCIENZA </a:t>
            </a:r>
            <a:r>
              <a:rPr lang="it-IT" sz="2000" dirty="0" err="1"/>
              <a:t>DI</a:t>
            </a:r>
            <a:r>
              <a:rPr lang="it-IT" sz="2000" dirty="0"/>
              <a:t> QUANTE COSE SOLITAMENTE </a:t>
            </a:r>
          </a:p>
          <a:p>
            <a:r>
              <a:rPr lang="it-IT" sz="2000" dirty="0"/>
              <a:t>COMUNICHIAMO CON LE MANI PUO’ ESSERE ILGIOCO SEGUENTE:</a:t>
            </a:r>
            <a:endParaRPr lang="it-IT" sz="2000" dirty="0"/>
          </a:p>
        </p:txBody>
      </p:sp>
    </p:spTree>
    <p:extLst>
      <p:ext uri="{BB962C8B-B14F-4D97-AF65-F5344CB8AC3E}">
        <p14:creationId xmlns:p14="http://schemas.microsoft.com/office/powerpoint/2010/main" val="17618703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654032"/>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it-IT" sz="2800" dirty="0"/>
              <a:t>IL GIOCODELLE MANI</a:t>
            </a:r>
            <a:endParaRPr lang="it-IT" sz="2800" dirty="0"/>
          </a:p>
        </p:txBody>
      </p:sp>
      <p:sp>
        <p:nvSpPr>
          <p:cNvPr id="4" name="Segnaposto numero diapositiva 3"/>
          <p:cNvSpPr>
            <a:spLocks noGrp="1"/>
          </p:cNvSpPr>
          <p:nvPr>
            <p:ph type="sldNum" sz="quarter" idx="12"/>
          </p:nvPr>
        </p:nvSpPr>
        <p:spPr/>
        <p:txBody>
          <a:bodyPr/>
          <a:lstStyle/>
          <a:p>
            <a:fld id="{174261D1-1253-45CE-9E2B-73F1F9B1AD1C}" type="slidenum">
              <a:rPr lang="it-IT" smtClean="0"/>
              <a:pPr/>
              <a:t>17</a:t>
            </a:fld>
            <a:endParaRPr lang="it-IT"/>
          </a:p>
        </p:txBody>
      </p:sp>
      <p:sp>
        <p:nvSpPr>
          <p:cNvPr id="6" name="Segnaposto contenuto 5"/>
          <p:cNvSpPr>
            <a:spLocks noGrp="1"/>
          </p:cNvSpPr>
          <p:nvPr>
            <p:ph idx="1"/>
          </p:nvPr>
        </p:nvSpPr>
        <p:spPr>
          <a:xfrm>
            <a:off x="1981200" y="1214423"/>
            <a:ext cx="8229600" cy="4911741"/>
          </a:xfrm>
        </p:spPr>
        <p:txBody>
          <a:bodyPr>
            <a:normAutofit/>
          </a:bodyPr>
          <a:lstStyle/>
          <a:p>
            <a:r>
              <a:rPr lang="it-IT" sz="2400" dirty="0"/>
              <a:t>A TURNO OGNI ALUNNO DOVRA’ MIMARE AI COMPAGNI UN’AZIONE CHE SOLITAMENTE FACCIAMO CON LE MANI : MANGIARE, SALUTARE, SCRIVERE, PRENDERE OGGETTI, DIRIGERE IL TRAFFICO, PROTESTARE, ACCAREZZARE, ECCC</a:t>
            </a:r>
          </a:p>
          <a:p>
            <a:r>
              <a:rPr lang="it-IT" sz="2400" dirty="0"/>
              <a:t>A MANO A MANO CHE VENGONO FATTE LE VARIE PROPOSTE, UNO O DUE ALLIEVI DESIGNATI PRECEDENTEMENTE LE ANNOTERANNO SU UN CARTELLONE DAL TITOLO “LA GRAMMATICA DELLE MANI”</a:t>
            </a:r>
          </a:p>
        </p:txBody>
      </p:sp>
      <p:pic>
        <p:nvPicPr>
          <p:cNvPr id="7" name="Immagine 6" descr="gesti.jpg"/>
          <p:cNvPicPr>
            <a:picLocks noChangeAspect="1"/>
          </p:cNvPicPr>
          <p:nvPr/>
        </p:nvPicPr>
        <p:blipFill>
          <a:blip r:embed="rId2"/>
          <a:stretch>
            <a:fillRect/>
          </a:stretch>
        </p:blipFill>
        <p:spPr>
          <a:xfrm>
            <a:off x="3381356" y="4286256"/>
            <a:ext cx="5962650" cy="2285996"/>
          </a:xfrm>
          <a:prstGeom prst="rect">
            <a:avLst/>
          </a:prstGeom>
        </p:spPr>
      </p:pic>
    </p:spTree>
    <p:extLst>
      <p:ext uri="{BB962C8B-B14F-4D97-AF65-F5344CB8AC3E}">
        <p14:creationId xmlns:p14="http://schemas.microsoft.com/office/powerpoint/2010/main" val="1716066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18</a:t>
            </a:fld>
            <a:endParaRPr lang="it-IT"/>
          </a:p>
        </p:txBody>
      </p:sp>
      <p:sp>
        <p:nvSpPr>
          <p:cNvPr id="3" name="Rettangolo 2"/>
          <p:cNvSpPr/>
          <p:nvPr/>
        </p:nvSpPr>
        <p:spPr>
          <a:xfrm>
            <a:off x="1809720" y="285728"/>
            <a:ext cx="8858280" cy="569386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it-IT" sz="2800" dirty="0"/>
              <a:t>PASSAGGIO AL LIVELLO CRISTOLOGICO – LITURGICO: SVOLGERE UN ITINERARIO BIBLICO SULLA METAFORA DELLE </a:t>
            </a:r>
            <a:r>
              <a:rPr lang="it-IT" sz="2800" dirty="0" err="1"/>
              <a:t>MANi</a:t>
            </a:r>
            <a:r>
              <a:rPr lang="it-IT" sz="2800" dirty="0"/>
              <a:t>: DAL CREATO, DEFINITO “OPERA DELLE SUE MANI”(SAL 18,2) ALL’EVENTO DELL’ESODO IN CUI  IL SIGNORE </a:t>
            </a:r>
            <a:r>
              <a:rPr lang="it-IT" sz="2800" dirty="0" err="1"/>
              <a:t>CI</a:t>
            </a:r>
            <a:r>
              <a:rPr lang="it-IT" sz="2800" dirty="0"/>
              <a:t> FECE USCIRE DALL’EGITTO CON MANO POTENTE E BRACCIO TESO”(DT26,8) PER GIUNGEREN AL NUOVO TESTAMENTO IN CUI LA POTENZA </a:t>
            </a:r>
            <a:r>
              <a:rPr lang="it-IT" sz="2800" dirty="0" err="1"/>
              <a:t>DI</a:t>
            </a:r>
            <a:r>
              <a:rPr lang="it-IT" sz="2800" dirty="0"/>
              <a:t> DIO E’ INDICATA CON LA FORZA DELLE SUE MANI NEL CANTO DEL </a:t>
            </a:r>
            <a:r>
              <a:rPr lang="it-IT" sz="2800" i="1" dirty="0"/>
              <a:t>MAGNIFICAT : </a:t>
            </a:r>
            <a:r>
              <a:rPr lang="it-IT" sz="2800" dirty="0"/>
              <a:t>“HA SPIEGATO LA POTENZA DEL SUO BRACCIO, HA DISPERSO I SUPERBI” ( LC 1,51). QUELLA STESSA POTENZA DIVINA E’ INFINE PASSATA A GESU’ POICHE’ IL “PADRE AMA IL FIGLIO E GLI HA DATO IN MANO OGNI COSA”GV3,35).</a:t>
            </a:r>
            <a:endParaRPr lang="it-IT" sz="2800" dirty="0"/>
          </a:p>
        </p:txBody>
      </p:sp>
    </p:spTree>
    <p:extLst>
      <p:ext uri="{BB962C8B-B14F-4D97-AF65-F5344CB8AC3E}">
        <p14:creationId xmlns:p14="http://schemas.microsoft.com/office/powerpoint/2010/main" val="3485486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19</a:t>
            </a:fld>
            <a:endParaRPr lang="it-IT"/>
          </a:p>
        </p:txBody>
      </p:sp>
      <p:sp>
        <p:nvSpPr>
          <p:cNvPr id="3" name="CasellaDiTesto 2"/>
          <p:cNvSpPr txBox="1"/>
          <p:nvPr/>
        </p:nvSpPr>
        <p:spPr>
          <a:xfrm>
            <a:off x="1524001" y="0"/>
            <a:ext cx="9046451"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it-IT" dirty="0"/>
              <a:t>COME LA MANO E’ IL SIMBOLO DEL CAMMINO </a:t>
            </a:r>
            <a:r>
              <a:rPr lang="it-IT" dirty="0" err="1"/>
              <a:t>DI</a:t>
            </a:r>
            <a:r>
              <a:rPr lang="it-IT" dirty="0"/>
              <a:t> DIO VERSO </a:t>
            </a:r>
            <a:r>
              <a:rPr lang="it-IT" dirty="0" err="1"/>
              <a:t>DI</a:t>
            </a:r>
            <a:r>
              <a:rPr lang="it-IT" dirty="0"/>
              <a:t> NOI, COSI’ SUCCESSIVAMENTE</a:t>
            </a:r>
          </a:p>
          <a:p>
            <a:r>
              <a:rPr lang="it-IT" dirty="0"/>
              <a:t> SI PUO’ FARE IL CAMMINO INVERSO E VEDERE COME LE NOSTRE MANI SONO SIMBOLI DELLA</a:t>
            </a:r>
          </a:p>
          <a:p>
            <a:r>
              <a:rPr lang="it-IT" dirty="0"/>
              <a:t> NOSTRA PREGHIERA E ADESIONE AL VOLERE DIVINO:</a:t>
            </a:r>
            <a:endParaRPr lang="it-IT" dirty="0"/>
          </a:p>
        </p:txBody>
      </p:sp>
      <p:sp>
        <p:nvSpPr>
          <p:cNvPr id="4" name="CasellaDiTesto 3"/>
          <p:cNvSpPr txBox="1"/>
          <p:nvPr/>
        </p:nvSpPr>
        <p:spPr>
          <a:xfrm>
            <a:off x="1524001" y="1071546"/>
            <a:ext cx="4215449"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AutoNum type="arabicParenR"/>
            </a:pPr>
            <a:r>
              <a:rPr lang="it-IT" sz="2400" b="1" dirty="0"/>
              <a:t>BRACCIA APERTE E ALZATE: INDICANO</a:t>
            </a:r>
          </a:p>
          <a:p>
            <a:pPr marL="342900" indent="-342900"/>
            <a:r>
              <a:rPr lang="it-IT" sz="2400" b="1" dirty="0"/>
              <a:t>PREGHIERA PERSONALE, MA ANCHE</a:t>
            </a:r>
          </a:p>
          <a:p>
            <a:pPr marL="342900" indent="-342900"/>
            <a:r>
              <a:rPr lang="it-IT" sz="2400" b="1" dirty="0"/>
              <a:t>INTERCESSIONE A FAVORE DEGLI ALTRI</a:t>
            </a:r>
          </a:p>
        </p:txBody>
      </p:sp>
      <p:pic>
        <p:nvPicPr>
          <p:cNvPr id="5" name="Immagine 4" descr="mani_preghiera-def.jpg"/>
          <p:cNvPicPr>
            <a:picLocks noChangeAspect="1"/>
          </p:cNvPicPr>
          <p:nvPr/>
        </p:nvPicPr>
        <p:blipFill>
          <a:blip r:embed="rId2"/>
          <a:stretch>
            <a:fillRect/>
          </a:stretch>
        </p:blipFill>
        <p:spPr>
          <a:xfrm>
            <a:off x="7534276" y="4286257"/>
            <a:ext cx="3133724" cy="1833563"/>
          </a:xfrm>
          <a:prstGeom prst="rect">
            <a:avLst/>
          </a:prstGeom>
        </p:spPr>
      </p:pic>
      <p:pic>
        <p:nvPicPr>
          <p:cNvPr id="6" name="Immagine 5" descr="78f502461110c4d314eb36f70984df35_XL.jpg"/>
          <p:cNvPicPr>
            <a:picLocks noChangeAspect="1"/>
          </p:cNvPicPr>
          <p:nvPr/>
        </p:nvPicPr>
        <p:blipFill>
          <a:blip r:embed="rId3"/>
          <a:stretch>
            <a:fillRect/>
          </a:stretch>
        </p:blipFill>
        <p:spPr>
          <a:xfrm>
            <a:off x="5881686" y="1285861"/>
            <a:ext cx="4786314" cy="2552701"/>
          </a:xfrm>
          <a:prstGeom prst="rect">
            <a:avLst/>
          </a:prstGeom>
        </p:spPr>
      </p:pic>
      <p:sp>
        <p:nvSpPr>
          <p:cNvPr id="7" name="CasellaDiTesto 6"/>
          <p:cNvSpPr txBox="1"/>
          <p:nvPr/>
        </p:nvSpPr>
        <p:spPr>
          <a:xfrm>
            <a:off x="2024035" y="3714753"/>
            <a:ext cx="4718599"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2</a:t>
            </a:r>
            <a:r>
              <a:rPr lang="it-IT" sz="2400" dirty="0"/>
              <a:t>) PALME RIVOLTE VERSO L’ALTO: </a:t>
            </a:r>
          </a:p>
          <a:p>
            <a:r>
              <a:rPr lang="it-IT" sz="2400" dirty="0"/>
              <a:t>IN SEGNO </a:t>
            </a:r>
            <a:r>
              <a:rPr lang="it-IT" sz="2400" dirty="0" err="1"/>
              <a:t>DI</a:t>
            </a:r>
            <a:r>
              <a:rPr lang="it-IT" sz="2400" dirty="0"/>
              <a:t> POVERTA’ E DOMANDA</a:t>
            </a:r>
            <a:endParaRPr lang="it-IT" sz="2400" dirty="0"/>
          </a:p>
        </p:txBody>
      </p:sp>
      <p:sp>
        <p:nvSpPr>
          <p:cNvPr id="8" name="CasellaDiTesto 7"/>
          <p:cNvSpPr txBox="1"/>
          <p:nvPr/>
        </p:nvSpPr>
        <p:spPr>
          <a:xfrm>
            <a:off x="1524000" y="4714885"/>
            <a:ext cx="5614614" cy="138499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it-IT" dirty="0"/>
              <a:t>3) </a:t>
            </a:r>
            <a:r>
              <a:rPr lang="it-IT" sz="2800" dirty="0"/>
              <a:t>LA MANI GIUNTE SIMBOLEGGIANO </a:t>
            </a:r>
          </a:p>
          <a:p>
            <a:r>
              <a:rPr lang="it-IT" sz="2800" dirty="0"/>
              <a:t>MEDITAZIONE </a:t>
            </a:r>
          </a:p>
          <a:p>
            <a:r>
              <a:rPr lang="it-IT" sz="2800" dirty="0"/>
              <a:t>PACE E RACCOGLIMENTO</a:t>
            </a:r>
            <a:endParaRPr lang="it-IT" sz="2800" dirty="0"/>
          </a:p>
        </p:txBody>
      </p:sp>
    </p:spTree>
    <p:extLst>
      <p:ext uri="{BB962C8B-B14F-4D97-AF65-F5344CB8AC3E}">
        <p14:creationId xmlns:p14="http://schemas.microsoft.com/office/powerpoint/2010/main" val="57982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it-IT" dirty="0" smtClean="0"/>
              <a:t>OCCHI: LUCI, VESTI E COLORI PER “VEDERE” L’INVISIBILE</a:t>
            </a:r>
            <a:endParaRPr lang="it-IT" dirty="0"/>
          </a:p>
        </p:txBody>
      </p:sp>
      <p:sp>
        <p:nvSpPr>
          <p:cNvPr id="3" name="Segnaposto contenuto 2"/>
          <p:cNvSpPr>
            <a:spLocks noGrp="1"/>
          </p:cNvSpPr>
          <p:nvPr>
            <p:ph idx="1"/>
          </p:nvPr>
        </p:nvSpPr>
        <p:spPr>
          <a:xfrm>
            <a:off x="1524000" y="1285860"/>
            <a:ext cx="9144000" cy="5572140"/>
          </a:xfrm>
        </p:spPr>
        <p:txBody>
          <a:bodyPr/>
          <a:lstStyle/>
          <a:p>
            <a:r>
              <a:rPr lang="it-IT" b="1" i="1" dirty="0" smtClean="0"/>
              <a:t>“Non si vede bene che col cuore. L’essenziale è invisibile agli occhi” </a:t>
            </a:r>
          </a:p>
          <a:p>
            <a:pPr>
              <a:buNone/>
            </a:pPr>
            <a:r>
              <a:rPr lang="it-IT" i="1" dirty="0" smtClean="0"/>
              <a:t>(A. De Saint </a:t>
            </a:r>
            <a:r>
              <a:rPr lang="it-IT" i="1" dirty="0" err="1" smtClean="0"/>
              <a:t>Exupéry</a:t>
            </a:r>
            <a:r>
              <a:rPr lang="it-IT" i="1" dirty="0" smtClean="0"/>
              <a:t>)</a:t>
            </a:r>
          </a:p>
          <a:p>
            <a:pPr>
              <a:buNone/>
            </a:pPr>
            <a:r>
              <a:rPr lang="it-IT" dirty="0"/>
              <a:t>Il segreto svelato dalla volpe</a:t>
            </a:r>
          </a:p>
          <a:p>
            <a:pPr>
              <a:buNone/>
            </a:pPr>
            <a:r>
              <a:rPr lang="it-IT" dirty="0"/>
              <a:t> al Piccolo Principe può </a:t>
            </a:r>
          </a:p>
          <a:p>
            <a:pPr>
              <a:buNone/>
            </a:pPr>
            <a:r>
              <a:rPr lang="it-IT" dirty="0"/>
              <a:t>introdurci nel nostro viaggio </a:t>
            </a:r>
          </a:p>
          <a:p>
            <a:pPr>
              <a:buNone/>
            </a:pPr>
            <a:r>
              <a:rPr lang="it-IT" dirty="0"/>
              <a:t>di rivisitazione della</a:t>
            </a:r>
          </a:p>
          <a:p>
            <a:pPr>
              <a:buNone/>
            </a:pPr>
            <a:r>
              <a:rPr lang="it-IT" dirty="0"/>
              <a:t> sensibilità umana in </a:t>
            </a:r>
          </a:p>
          <a:p>
            <a:pPr>
              <a:buNone/>
            </a:pPr>
            <a:r>
              <a:rPr lang="it-IT" dirty="0"/>
              <a:t>relazione alla liturgia</a:t>
            </a:r>
            <a:endParaRPr lang="it-IT" dirty="0"/>
          </a:p>
        </p:txBody>
      </p:sp>
      <p:sp>
        <p:nvSpPr>
          <p:cNvPr id="4" name="Segnaposto numero diapositiva 3"/>
          <p:cNvSpPr>
            <a:spLocks noGrp="1"/>
          </p:cNvSpPr>
          <p:nvPr>
            <p:ph type="sldNum" sz="quarter" idx="12"/>
          </p:nvPr>
        </p:nvSpPr>
        <p:spPr/>
        <p:txBody>
          <a:bodyPr/>
          <a:lstStyle/>
          <a:p>
            <a:fld id="{174261D1-1253-45CE-9E2B-73F1F9B1AD1C}" type="slidenum">
              <a:rPr lang="it-IT" smtClean="0"/>
              <a:pPr/>
              <a:t>2</a:t>
            </a:fld>
            <a:endParaRPr lang="it-IT"/>
          </a:p>
        </p:txBody>
      </p:sp>
      <p:pic>
        <p:nvPicPr>
          <p:cNvPr id="1026" name="Picture 2" descr="E:\IMMAGINI\http _i.huffpost.com_gen_4179374_images_n-PICCOLO-PRINCIPE-628x314.jpg"/>
          <p:cNvPicPr>
            <a:picLocks noChangeAspect="1" noChangeArrowheads="1"/>
          </p:cNvPicPr>
          <p:nvPr/>
        </p:nvPicPr>
        <p:blipFill>
          <a:blip r:embed="rId2"/>
          <a:srcRect/>
          <a:stretch>
            <a:fillRect/>
          </a:stretch>
        </p:blipFill>
        <p:spPr bwMode="auto">
          <a:xfrm>
            <a:off x="5810248" y="1785926"/>
            <a:ext cx="4857752" cy="4714908"/>
          </a:xfrm>
          <a:prstGeom prst="rect">
            <a:avLst/>
          </a:prstGeom>
          <a:noFill/>
        </p:spPr>
      </p:pic>
    </p:spTree>
    <p:extLst>
      <p:ext uri="{BB962C8B-B14F-4D97-AF65-F5344CB8AC3E}">
        <p14:creationId xmlns:p14="http://schemas.microsoft.com/office/powerpoint/2010/main" val="24307261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20</a:t>
            </a:fld>
            <a:endParaRPr lang="it-IT"/>
          </a:p>
        </p:txBody>
      </p:sp>
      <p:sp>
        <p:nvSpPr>
          <p:cNvPr id="3" name="CasellaDiTesto 2"/>
          <p:cNvSpPr txBox="1"/>
          <p:nvPr/>
        </p:nvSpPr>
        <p:spPr>
          <a:xfrm>
            <a:off x="1524000" y="2"/>
            <a:ext cx="9144000" cy="2246769"/>
          </a:xfrm>
          <a:prstGeom prst="rect">
            <a:avLst/>
          </a:prstGeom>
          <a:noFill/>
        </p:spPr>
        <p:txBody>
          <a:bodyPr wrap="square" rtlCol="0">
            <a:spAutoFit/>
          </a:bodyPr>
          <a:lstStyle/>
          <a:p>
            <a:r>
              <a:rPr lang="it-IT" sz="2800" dirty="0"/>
              <a:t>ALLA FINE DELLA SPIEGAZIONE E DELLA RICERCA SUL LIVELLO </a:t>
            </a:r>
          </a:p>
          <a:p>
            <a:r>
              <a:rPr lang="it-IT" sz="2800" dirty="0"/>
              <a:t>LITURGICO, SI POTRA’ FARE UN ALTRO CARTELLONE INTITOLATO:</a:t>
            </a:r>
          </a:p>
          <a:p>
            <a:endParaRPr lang="it-IT" sz="2800" dirty="0"/>
          </a:p>
          <a:p>
            <a:endParaRPr lang="it-IT" sz="2800" dirty="0"/>
          </a:p>
        </p:txBody>
      </p:sp>
      <p:sp>
        <p:nvSpPr>
          <p:cNvPr id="4" name="Rettangolo 3"/>
          <p:cNvSpPr/>
          <p:nvPr/>
        </p:nvSpPr>
        <p:spPr>
          <a:xfrm>
            <a:off x="3095605" y="1571612"/>
            <a:ext cx="6365717" cy="1754326"/>
          </a:xfrm>
          <a:prstGeom prst="rect">
            <a:avLst/>
          </a:prstGeom>
        </p:spPr>
        <p:style>
          <a:lnRef idx="3">
            <a:schemeClr val="lt1"/>
          </a:lnRef>
          <a:fillRef idx="1">
            <a:schemeClr val="dk1"/>
          </a:fillRef>
          <a:effectRef idx="1">
            <a:schemeClr val="dk1"/>
          </a:effectRef>
          <a:fontRef idx="minor">
            <a:schemeClr val="lt1"/>
          </a:fontRef>
        </p:style>
        <p:txBody>
          <a:bodyPr wrap="none" lIns="91440" tIns="45720" rIns="91440" bIns="45720">
            <a:spAutoFit/>
          </a:bodyPr>
          <a:lstStyle/>
          <a:p>
            <a:pPr algn="ctr"/>
            <a:r>
              <a:rPr lang="it-I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ALFABETO RELIGIOSO</a:t>
            </a:r>
          </a:p>
          <a:p>
            <a:pPr algn="ctr"/>
            <a:r>
              <a:rPr lang="it-I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DELLE MANI</a:t>
            </a:r>
            <a:endParaRPr lang="it-I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CasellaDiTesto 4"/>
          <p:cNvSpPr txBox="1"/>
          <p:nvPr/>
        </p:nvSpPr>
        <p:spPr>
          <a:xfrm>
            <a:off x="1809720" y="4071943"/>
            <a:ext cx="8471230" cy="138499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sz="2800" dirty="0"/>
              <a:t>SUL QUALE ANNOTARE I VARI ATTEGGIAMENTI RELIGIOSI </a:t>
            </a:r>
          </a:p>
          <a:p>
            <a:r>
              <a:rPr lang="it-IT" sz="2800" dirty="0"/>
              <a:t>FATTI CON</a:t>
            </a:r>
          </a:p>
          <a:p>
            <a:r>
              <a:rPr lang="it-IT" sz="2800" dirty="0"/>
              <a:t>LE MANI CHE CIASCUNO AVRA’ RILEVATO NELLA RICERCA</a:t>
            </a:r>
            <a:endParaRPr lang="it-IT" sz="2800" dirty="0"/>
          </a:p>
        </p:txBody>
      </p:sp>
    </p:spTree>
    <p:extLst>
      <p:ext uri="{BB962C8B-B14F-4D97-AF65-F5344CB8AC3E}">
        <p14:creationId xmlns:p14="http://schemas.microsoft.com/office/powerpoint/2010/main" val="3838446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939784"/>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it-IT" dirty="0" smtClean="0"/>
              <a:t>IL GESTO DELLA PACE</a:t>
            </a:r>
            <a:endParaRPr lang="it-IT" dirty="0"/>
          </a:p>
        </p:txBody>
      </p:sp>
      <p:sp>
        <p:nvSpPr>
          <p:cNvPr id="3" name="Segnaposto contenuto 2"/>
          <p:cNvSpPr>
            <a:spLocks noGrp="1"/>
          </p:cNvSpPr>
          <p:nvPr>
            <p:ph idx="1"/>
          </p:nvPr>
        </p:nvSpPr>
        <p:spPr>
          <a:xfrm>
            <a:off x="1981200" y="1357299"/>
            <a:ext cx="8229600" cy="4768865"/>
          </a:xfrm>
        </p:spPr>
        <p:txBody>
          <a:bodyPr>
            <a:normAutofit/>
          </a:bodyPr>
          <a:lstStyle/>
          <a:p>
            <a:r>
              <a:rPr lang="it-IT" sz="2400" dirty="0"/>
              <a:t>STORICAMENTE QUESTO GESTO HA AVUTO UN’EVOLUZIONE PRIMA DELL’ATTUALE CONFIGURAZIONE  ALL’INTERNO DELLA CELEBRAZIONE EUCARISTICA</a:t>
            </a:r>
          </a:p>
          <a:p>
            <a:r>
              <a:rPr lang="it-IT" sz="2400" dirty="0"/>
              <a:t>NEI PRIMI SECOLI SI SCAMBIAVA  ALLA FINE DELLA LITURGIA DELLA PAROLA, PRIMA DELL’OFFERTORIO A SIGNIFICARE IL COMANDO </a:t>
            </a:r>
            <a:r>
              <a:rPr lang="it-IT" sz="2400" dirty="0" err="1"/>
              <a:t>DI</a:t>
            </a:r>
            <a:r>
              <a:rPr lang="it-IT" sz="2400" dirty="0"/>
              <a:t> GESU’:</a:t>
            </a:r>
            <a:r>
              <a:rPr lang="it-IT" sz="2400" i="1" dirty="0"/>
              <a:t>”SE TU PRESENTI LA TUA OFFERTA ALL’ALTARE E LI’ TI RICORDI CHE TUO FRATELLO HA QUALCOSA CONTRO </a:t>
            </a:r>
            <a:r>
              <a:rPr lang="it-IT" sz="2400" i="1" dirty="0" err="1"/>
              <a:t>DI</a:t>
            </a:r>
            <a:r>
              <a:rPr lang="it-IT" sz="2400" i="1" dirty="0"/>
              <a:t> TE, LASCIA IL TUO DONO E VA’ PRIMA A RICONCILIARTI CON IL TUO FRARTELLO E POI TORNA A OFFRIRE IL TUO DONO”</a:t>
            </a:r>
          </a:p>
          <a:p>
            <a:pPr>
              <a:buNone/>
            </a:pPr>
            <a:r>
              <a:rPr lang="it-IT" sz="2400" i="1" dirty="0"/>
              <a:t>(MT 5,23-24)</a:t>
            </a:r>
            <a:endParaRPr lang="it-IT" sz="2400" dirty="0"/>
          </a:p>
        </p:txBody>
      </p:sp>
      <p:sp>
        <p:nvSpPr>
          <p:cNvPr id="4" name="Segnaposto numero diapositiva 3"/>
          <p:cNvSpPr>
            <a:spLocks noGrp="1"/>
          </p:cNvSpPr>
          <p:nvPr>
            <p:ph type="sldNum" sz="quarter" idx="12"/>
          </p:nvPr>
        </p:nvSpPr>
        <p:spPr/>
        <p:txBody>
          <a:bodyPr/>
          <a:lstStyle/>
          <a:p>
            <a:fld id="{174261D1-1253-45CE-9E2B-73F1F9B1AD1C}" type="slidenum">
              <a:rPr lang="it-IT" smtClean="0"/>
              <a:pPr/>
              <a:t>21</a:t>
            </a:fld>
            <a:endParaRPr lang="it-IT"/>
          </a:p>
        </p:txBody>
      </p:sp>
      <p:pic>
        <p:nvPicPr>
          <p:cNvPr id="5" name="Immagine 4" descr="scambio-pace.jpg"/>
          <p:cNvPicPr>
            <a:picLocks noChangeAspect="1"/>
          </p:cNvPicPr>
          <p:nvPr/>
        </p:nvPicPr>
        <p:blipFill>
          <a:blip r:embed="rId2"/>
          <a:stretch>
            <a:fillRect/>
          </a:stretch>
        </p:blipFill>
        <p:spPr>
          <a:xfrm>
            <a:off x="5524496" y="4714884"/>
            <a:ext cx="5143504" cy="2143116"/>
          </a:xfrm>
          <a:prstGeom prst="rect">
            <a:avLst/>
          </a:prstGeom>
        </p:spPr>
      </p:pic>
    </p:spTree>
    <p:extLst>
      <p:ext uri="{BB962C8B-B14F-4D97-AF65-F5344CB8AC3E}">
        <p14:creationId xmlns:p14="http://schemas.microsoft.com/office/powerpoint/2010/main" val="1513983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22</a:t>
            </a:fld>
            <a:endParaRPr lang="it-IT"/>
          </a:p>
        </p:txBody>
      </p:sp>
      <p:sp>
        <p:nvSpPr>
          <p:cNvPr id="3" name="CasellaDiTesto 2"/>
          <p:cNvSpPr txBox="1"/>
          <p:nvPr/>
        </p:nvSpPr>
        <p:spPr>
          <a:xfrm>
            <a:off x="1524000" y="-1357346"/>
            <a:ext cx="11787238" cy="858696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it-IT" sz="2800" dirty="0"/>
              <a:t>NEL V SECOLO PAPA INNOCENZO I SPOSTO’ IL GESTO DELLA PACE ALLA </a:t>
            </a:r>
          </a:p>
          <a:p>
            <a:r>
              <a:rPr lang="it-IT" sz="2800" dirty="0"/>
              <a:t>FINE DELLA PREGHIERA EUCARISTICA  COME IMMEDIATA PREPARAZIONE </a:t>
            </a:r>
          </a:p>
          <a:p>
            <a:r>
              <a:rPr lang="it-IT" sz="2800" dirty="0"/>
              <a:t>ALLA COMUNIONE. IL SIGNIFICATO HA DIVERSI LIVELLI </a:t>
            </a:r>
            <a:r>
              <a:rPr lang="it-IT" sz="2800" dirty="0" err="1"/>
              <a:t>DI</a:t>
            </a:r>
            <a:r>
              <a:rPr lang="it-IT" sz="2800" dirty="0"/>
              <a:t> LETTURA:</a:t>
            </a:r>
          </a:p>
          <a:p>
            <a:pPr marL="457200" indent="-457200">
              <a:buAutoNum type="arabicParenR"/>
            </a:pPr>
            <a:r>
              <a:rPr lang="it-IT" sz="2800" dirty="0"/>
              <a:t>NON E’ UNA PACE SEMPLICEMENTE ANTROPOLOGICA, FRUTTO </a:t>
            </a:r>
            <a:r>
              <a:rPr lang="it-IT" sz="2800" dirty="0" err="1"/>
              <a:t>DI</a:t>
            </a:r>
            <a:r>
              <a:rPr lang="it-IT" sz="2800" dirty="0"/>
              <a:t> </a:t>
            </a:r>
          </a:p>
          <a:p>
            <a:pPr marL="457200" indent="-457200"/>
            <a:r>
              <a:rPr lang="it-IT" sz="2800" dirty="0"/>
              <a:t>UNO SFORZO UMANO, BENSI’ UN DONO RICEVUTO DA CRISTO</a:t>
            </a:r>
          </a:p>
          <a:p>
            <a:pPr marL="457200" indent="-457200"/>
            <a:r>
              <a:rPr lang="it-IT" sz="2800" dirty="0"/>
              <a:t>2)E’ UN GESTO CHE ROMPE L’INDIVIDUALISMO E CREA FRATERNITA’</a:t>
            </a:r>
          </a:p>
          <a:p>
            <a:pPr marL="457200" indent="-457200"/>
            <a:r>
              <a:rPr lang="it-IT" sz="2800" dirty="0"/>
              <a:t> A PARTIRE DA UN BENE CHE RICONOSCIAMO IN COMUNE FRA NOI</a:t>
            </a:r>
          </a:p>
          <a:p>
            <a:pPr marL="457200" indent="-457200"/>
            <a:r>
              <a:rPr lang="it-IT" sz="2800" dirty="0"/>
              <a:t>3) E’ UN GESTO UNIVERSALE CHE SUPERA LA BARRIERA DEL GRUPPO </a:t>
            </a:r>
            <a:r>
              <a:rPr lang="it-IT" sz="2800" dirty="0" err="1"/>
              <a:t>DI</a:t>
            </a:r>
            <a:r>
              <a:rPr lang="it-IT" sz="2800" dirty="0"/>
              <a:t> </a:t>
            </a:r>
          </a:p>
          <a:p>
            <a:pPr marL="457200" indent="-457200"/>
            <a:r>
              <a:rPr lang="it-IT" sz="2800" dirty="0"/>
              <a:t>AMICI  E SI RIVOLGE AI NOSTRI VICINI CHIUNQUE ESSI SIANO</a:t>
            </a:r>
          </a:p>
          <a:p>
            <a:pPr marL="457200" indent="-457200"/>
            <a:r>
              <a:rPr lang="it-IT" sz="2800" dirty="0"/>
              <a:t>4)E’ UN GESTO APERTO A UNA PROGETTUALITA’ SUL FUTURO, ESPRIME</a:t>
            </a:r>
          </a:p>
          <a:p>
            <a:pPr marL="457200" indent="-457200"/>
            <a:r>
              <a:rPr lang="it-IT" sz="2800" dirty="0"/>
              <a:t> L’INTENZIONE </a:t>
            </a:r>
            <a:r>
              <a:rPr lang="it-IT" sz="2800" dirty="0" err="1"/>
              <a:t>DI</a:t>
            </a:r>
            <a:r>
              <a:rPr lang="it-IT" sz="2800" dirty="0"/>
              <a:t> COSTRUIRE CIO’ CHE SIGNIFICA IN QUANTO LA PACE</a:t>
            </a:r>
          </a:p>
          <a:p>
            <a:pPr marL="457200" indent="-457200"/>
            <a:r>
              <a:rPr lang="it-IT" sz="2800" dirty="0"/>
              <a:t>E’ UN BENE MAI DEL TUTTO REALIZZATO, DONO DALL’ALTO CHE ATTENDE</a:t>
            </a:r>
          </a:p>
          <a:p>
            <a:pPr marL="457200" indent="-457200"/>
            <a:r>
              <a:rPr lang="it-IT" sz="2800" dirty="0"/>
              <a:t>LA NOSTRA COLLABORAZIONE</a:t>
            </a:r>
          </a:p>
          <a:p>
            <a:pPr marL="457200" indent="-457200"/>
            <a:endParaRPr lang="it-IT" sz="2800" dirty="0"/>
          </a:p>
          <a:p>
            <a:pPr marL="457200" indent="-457200"/>
            <a:r>
              <a:rPr lang="it-IT" sz="2800" dirty="0"/>
              <a:t>ATTRAVERSO LA GESTUALITA’ EUCARISTICA DEL SEGNO </a:t>
            </a:r>
            <a:r>
              <a:rPr lang="it-IT" sz="2800" dirty="0" err="1"/>
              <a:t>DI</a:t>
            </a:r>
            <a:r>
              <a:rPr lang="it-IT" sz="2800" dirty="0"/>
              <a:t> PACE </a:t>
            </a:r>
          </a:p>
          <a:p>
            <a:pPr marL="457200" indent="-457200"/>
            <a:r>
              <a:rPr lang="it-IT" sz="2800" dirty="0"/>
              <a:t>ESPRIMIAMO L’INTENZIONE </a:t>
            </a:r>
            <a:r>
              <a:rPr lang="it-IT" sz="2800" dirty="0" err="1"/>
              <a:t>DI</a:t>
            </a:r>
            <a:r>
              <a:rPr lang="it-IT" sz="2800" dirty="0"/>
              <a:t> CANCELLARE BARRIERE PER COSTRUIRE</a:t>
            </a:r>
          </a:p>
          <a:p>
            <a:pPr marL="457200" indent="-457200"/>
            <a:r>
              <a:rPr lang="it-IT" sz="2800" dirty="0"/>
              <a:t>UNA FRATERNITA’ UNIVERSALE. LE MANI SI FANNO VEICOLI ESPRESSIVI</a:t>
            </a:r>
          </a:p>
          <a:p>
            <a:pPr marL="457200" indent="-457200"/>
            <a:r>
              <a:rPr lang="it-IT" sz="2800" dirty="0"/>
              <a:t> </a:t>
            </a:r>
            <a:r>
              <a:rPr lang="it-IT" sz="2800" dirty="0" err="1"/>
              <a:t>DI</a:t>
            </a:r>
            <a:r>
              <a:rPr lang="it-IT" sz="2800" dirty="0"/>
              <a:t> VALORI SPIRITUALI PROFONDI .</a:t>
            </a:r>
          </a:p>
          <a:p>
            <a:pPr marL="457200" indent="-457200">
              <a:buFontTx/>
              <a:buAutoNum type="arabicParenR"/>
            </a:pPr>
            <a:endParaRPr lang="it-IT"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457200" indent="-457200">
              <a:buAutoNum type="arabicParenR"/>
            </a:pPr>
            <a:endParaRPr lang="it-IT" sz="2400" dirty="0"/>
          </a:p>
        </p:txBody>
      </p:sp>
    </p:spTree>
    <p:extLst>
      <p:ext uri="{BB962C8B-B14F-4D97-AF65-F5344CB8AC3E}">
        <p14:creationId xmlns:p14="http://schemas.microsoft.com/office/powerpoint/2010/main" val="819192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23</a:t>
            </a:fld>
            <a:endParaRPr lang="it-IT"/>
          </a:p>
        </p:txBody>
      </p:sp>
      <p:sp>
        <p:nvSpPr>
          <p:cNvPr id="3" name="CasellaDiTesto 2"/>
          <p:cNvSpPr txBox="1"/>
          <p:nvPr/>
        </p:nvSpPr>
        <p:spPr>
          <a:xfrm>
            <a:off x="1524000" y="285729"/>
            <a:ext cx="9376478" cy="1200329"/>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it-IT" sz="2400" dirty="0"/>
              <a:t>IL LAVORO DIDATTICO POTRA’ RIFLETTERE SU QUESTO RUOLO MEDIATO-</a:t>
            </a:r>
          </a:p>
          <a:p>
            <a:r>
              <a:rPr lang="it-IT" sz="2400" dirty="0"/>
              <a:t>RE DEI GESTI E SULL’IMPORTANZA </a:t>
            </a:r>
            <a:r>
              <a:rPr lang="it-IT" sz="2400" dirty="0" err="1"/>
              <a:t>DI</a:t>
            </a:r>
            <a:r>
              <a:rPr lang="it-IT" sz="2400" dirty="0"/>
              <a:t> VIVERE REALMENTE DENTRO </a:t>
            </a:r>
            <a:r>
              <a:rPr lang="it-IT" sz="2400" dirty="0" err="1"/>
              <a:t>DI</a:t>
            </a:r>
            <a:r>
              <a:rPr lang="it-IT" sz="2400" dirty="0"/>
              <a:t> NOI </a:t>
            </a:r>
          </a:p>
          <a:p>
            <a:r>
              <a:rPr lang="it-IT" sz="2400" dirty="0"/>
              <a:t>CIO’ CHE DICIAMO CON I SEGNI DEL CORPO.</a:t>
            </a:r>
            <a:endParaRPr lang="it-IT" sz="2400" dirty="0"/>
          </a:p>
        </p:txBody>
      </p:sp>
      <p:sp>
        <p:nvSpPr>
          <p:cNvPr id="4" name="Rettangolo 3"/>
          <p:cNvSpPr/>
          <p:nvPr/>
        </p:nvSpPr>
        <p:spPr>
          <a:xfrm>
            <a:off x="1524001" y="1643051"/>
            <a:ext cx="8698471" cy="830997"/>
          </a:xfrm>
          <a:prstGeom prst="rect">
            <a:avLst/>
          </a:prstGeom>
        </p:spPr>
        <p:style>
          <a:lnRef idx="1">
            <a:schemeClr val="dk1"/>
          </a:lnRef>
          <a:fillRef idx="2">
            <a:schemeClr val="dk1"/>
          </a:fillRef>
          <a:effectRef idx="1">
            <a:schemeClr val="dk1"/>
          </a:effectRef>
          <a:fontRef idx="minor">
            <a:schemeClr val="dk1"/>
          </a:fontRef>
        </p:style>
        <p:txBody>
          <a:bodyPr wrap="none" lIns="91440" tIns="45720" rIns="91440" bIns="45720">
            <a:spAutoFit/>
          </a:bodyPr>
          <a:lstStyle/>
          <a:p>
            <a:pPr algn="ctr"/>
            <a:r>
              <a:rPr lang="it-IT"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FARE UNA RACCOLTA DATI SULLE SITUAZIONI </a:t>
            </a:r>
            <a:r>
              <a:rPr lang="it-IT"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a:t>
            </a:r>
            <a:r>
              <a:rPr lang="it-IT"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CONFLITTO  </a:t>
            </a:r>
          </a:p>
          <a:p>
            <a:pPr algn="ctr"/>
            <a:r>
              <a:rPr lang="it-IT"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FAMIGLIA, AMICI, AUTORITA’ FINO ALLE NAZIONI, I GRUPPI SOCIALI</a:t>
            </a:r>
            <a:endParaRPr lang="it-IT"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asellaDiTesto 4"/>
          <p:cNvSpPr txBox="1"/>
          <p:nvPr/>
        </p:nvSpPr>
        <p:spPr>
          <a:xfrm>
            <a:off x="1809720" y="2928935"/>
            <a:ext cx="8883586"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it-IT" sz="2800" dirty="0"/>
              <a:t>SI APOSSONO RACCOGLIERE FOTO </a:t>
            </a:r>
            <a:r>
              <a:rPr lang="it-IT" sz="2800" dirty="0" err="1"/>
              <a:t>DI</a:t>
            </a:r>
            <a:r>
              <a:rPr lang="it-IT" sz="2800" dirty="0"/>
              <a:t> RIVISTE O ARTICOLI</a:t>
            </a:r>
          </a:p>
          <a:p>
            <a:r>
              <a:rPr lang="it-IT" sz="2800" dirty="0"/>
              <a:t> </a:t>
            </a:r>
            <a:r>
              <a:rPr lang="it-IT" sz="2800" dirty="0" err="1"/>
              <a:t>DI</a:t>
            </a:r>
            <a:r>
              <a:rPr lang="it-IT" sz="2800" dirty="0"/>
              <a:t> </a:t>
            </a:r>
            <a:r>
              <a:rPr lang="it-IT" sz="2800" dirty="0" err="1"/>
              <a:t>GIORNALI…</a:t>
            </a:r>
            <a:r>
              <a:rPr lang="it-IT" sz="2800" dirty="0"/>
              <a:t>.SULLE DIVERSE MORIVAZIONI DEI CONFLITTI</a:t>
            </a:r>
            <a:endParaRPr lang="it-IT" sz="2800" dirty="0"/>
          </a:p>
        </p:txBody>
      </p:sp>
      <p:sp>
        <p:nvSpPr>
          <p:cNvPr id="6" name="CasellaDiTesto 5"/>
          <p:cNvSpPr txBox="1"/>
          <p:nvPr/>
        </p:nvSpPr>
        <p:spPr>
          <a:xfrm>
            <a:off x="2166911" y="4071942"/>
            <a:ext cx="722967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it-IT" dirty="0"/>
              <a:t>AL CENTRO DEL CARTELLONE SI METTERA’ L’IMMAGINE DEL SEGNO </a:t>
            </a:r>
            <a:r>
              <a:rPr lang="it-IT" dirty="0" err="1"/>
              <a:t>DI</a:t>
            </a:r>
            <a:r>
              <a:rPr lang="it-IT" dirty="0"/>
              <a:t> PACE</a:t>
            </a:r>
            <a:endParaRPr lang="it-IT" dirty="0"/>
          </a:p>
        </p:txBody>
      </p:sp>
      <p:pic>
        <p:nvPicPr>
          <p:cNvPr id="7" name="Immagine 6" descr="scambio-pace.jpg"/>
          <p:cNvPicPr>
            <a:picLocks noChangeAspect="1"/>
          </p:cNvPicPr>
          <p:nvPr/>
        </p:nvPicPr>
        <p:blipFill>
          <a:blip r:embed="rId2"/>
          <a:stretch>
            <a:fillRect/>
          </a:stretch>
        </p:blipFill>
        <p:spPr>
          <a:xfrm>
            <a:off x="3738546" y="4667250"/>
            <a:ext cx="5124450" cy="2190750"/>
          </a:xfrm>
          <a:prstGeom prst="rect">
            <a:avLst/>
          </a:prstGeom>
        </p:spPr>
      </p:pic>
      <p:sp>
        <p:nvSpPr>
          <p:cNvPr id="10" name="Rettangolo 9"/>
          <p:cNvSpPr/>
          <p:nvPr/>
        </p:nvSpPr>
        <p:spPr>
          <a:xfrm flipV="1">
            <a:off x="2781300" y="3500438"/>
            <a:ext cx="1528750" cy="923330"/>
          </a:xfrm>
          <a:prstGeom prst="rect">
            <a:avLst/>
          </a:prstGeom>
        </p:spPr>
        <p:txBody>
          <a:bodyPr wrap="square">
            <a:spAutoFit/>
          </a:bodyPr>
          <a:lstStyle/>
          <a:p>
            <a:pPr lvl="0" algn="ctr"/>
            <a:endParaRPr lang="it-IT" sz="5400" b="1" dirty="0">
              <a:ln w="1905"/>
              <a:gradFill>
                <a:gsLst>
                  <a:gs pos="0">
                    <a:srgbClr val="FA8D3D">
                      <a:shade val="20000"/>
                      <a:satMod val="200000"/>
                    </a:srgbClr>
                  </a:gs>
                  <a:gs pos="78000">
                    <a:srgbClr val="FA8D3D">
                      <a:tint val="90000"/>
                      <a:shade val="89000"/>
                      <a:satMod val="220000"/>
                    </a:srgbClr>
                  </a:gs>
                  <a:gs pos="100000">
                    <a:srgbClr val="FA8D3D">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03268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r>
              <a:rPr lang="it-IT" sz="3200" dirty="0"/>
              <a:t>ORECCHIO: PAROLE E SILENZIO PER DIALOGARE</a:t>
            </a:r>
            <a:endParaRPr lang="it-IT" sz="3200" dirty="0"/>
          </a:p>
        </p:txBody>
      </p:sp>
      <p:sp>
        <p:nvSpPr>
          <p:cNvPr id="3" name="Segnaposto contenuto 2"/>
          <p:cNvSpPr>
            <a:spLocks noGrp="1"/>
          </p:cNvSpPr>
          <p:nvPr>
            <p:ph idx="1"/>
          </p:nvPr>
        </p:nvSpPr>
        <p:spPr/>
        <p:txBody>
          <a:bodyPr>
            <a:normAutofit/>
          </a:bodyPr>
          <a:lstStyle/>
          <a:p>
            <a:r>
              <a:rPr lang="it-IT" i="1" dirty="0"/>
              <a:t>“Ascolta Israele: il Signore è il nostro Dio, il Signore è uno solo. Tu amerai il Signore Dio tuo con tutto il cuore, con tutta l’anima, con tutte le forze. Questi precetti che oggi ti do ti stiano fissi nel cuore; li ripeterai ai tuoi figli, ne parlerai quando sarai seduto in casa tua, quando camminerai per via, quando ti coricherai e quando ti alzerai” (</a:t>
            </a:r>
            <a:r>
              <a:rPr lang="it-IT" i="1" dirty="0" err="1"/>
              <a:t>Dt</a:t>
            </a:r>
            <a:r>
              <a:rPr lang="it-IT" i="1" dirty="0"/>
              <a:t> 6,4-7)</a:t>
            </a:r>
          </a:p>
          <a:p>
            <a:r>
              <a:rPr lang="it-IT" dirty="0"/>
              <a:t>IL PRIMO COMANDAMENTO DELLA PIETA’ EBRAICA E ASCOLTARE. LA FEDE EBRAICO-CRISTIANA E’ ADESIONE A UN DIO CHE SI RIVELA COME PAROLA, LOGOS. E’ DUNQUE UN’ESPERIENZA </a:t>
            </a:r>
            <a:r>
              <a:rPr lang="it-IT" dirty="0" err="1"/>
              <a:t>DI</a:t>
            </a:r>
            <a:r>
              <a:rPr lang="it-IT"/>
              <a:t> ASCOLTO-RISPOSTA CHE IMPLICA NECESSARIAMENTE IL SILENZIO</a:t>
            </a:r>
            <a:endParaRPr lang="it-IT"/>
          </a:p>
        </p:txBody>
      </p:sp>
      <p:sp>
        <p:nvSpPr>
          <p:cNvPr id="4" name="Segnaposto numero diapositiva 3"/>
          <p:cNvSpPr>
            <a:spLocks noGrp="1"/>
          </p:cNvSpPr>
          <p:nvPr>
            <p:ph type="sldNum" sz="quarter" idx="12"/>
          </p:nvPr>
        </p:nvSpPr>
        <p:spPr/>
        <p:txBody>
          <a:bodyPr/>
          <a:lstStyle/>
          <a:p>
            <a:fld id="{174261D1-1253-45CE-9E2B-73F1F9B1AD1C}" type="slidenum">
              <a:rPr lang="it-IT" smtClean="0"/>
              <a:pPr/>
              <a:t>24</a:t>
            </a:fld>
            <a:endParaRPr lang="it-IT"/>
          </a:p>
        </p:txBody>
      </p:sp>
    </p:spTree>
    <p:extLst>
      <p:ext uri="{BB962C8B-B14F-4D97-AF65-F5344CB8AC3E}">
        <p14:creationId xmlns:p14="http://schemas.microsoft.com/office/powerpoint/2010/main" val="2676942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279717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it-IT" sz="3200" dirty="0"/>
              <a:t>SI DOVRA’ PORRE ATTENZIONE A FAR PASSARE IL MESSAGGIO CHE IL RITO E’ UN GESTO RADICATO NELLAVITA E CHE RIMANDA AD UN COINVOLGIOMENTO INTERIORE. IL RITO ESIGE UNA SCELTA:  NON POSSO FARE IL SEGNO </a:t>
            </a:r>
            <a:r>
              <a:rPr lang="it-IT" sz="3200" dirty="0" err="1"/>
              <a:t>DI</a:t>
            </a:r>
            <a:r>
              <a:rPr lang="it-IT" sz="3200" dirty="0"/>
              <a:t> PACE DURANTE LA LITURGIA E LITIGARE CON AMICI E FAMIGLIARI SUBITO DOPO!</a:t>
            </a:r>
            <a:endParaRPr lang="it-IT" sz="3200" dirty="0"/>
          </a:p>
        </p:txBody>
      </p:sp>
      <p:pic>
        <p:nvPicPr>
          <p:cNvPr id="6" name="Segnaposto contenuto 5" descr="640-mano2.jpg"/>
          <p:cNvPicPr>
            <a:picLocks noGrp="1" noChangeAspect="1"/>
          </p:cNvPicPr>
          <p:nvPr>
            <p:ph sz="half" idx="1"/>
          </p:nvPr>
        </p:nvPicPr>
        <p:blipFill>
          <a:blip r:embed="rId2"/>
          <a:stretch>
            <a:fillRect/>
          </a:stretch>
        </p:blipFill>
        <p:spPr>
          <a:xfrm>
            <a:off x="2250017" y="3500439"/>
            <a:ext cx="3500967" cy="2625725"/>
          </a:xfrm>
        </p:spPr>
      </p:pic>
      <p:pic>
        <p:nvPicPr>
          <p:cNvPr id="7" name="Segnaposto contenuto 6" descr="Litigare.jpg"/>
          <p:cNvPicPr>
            <a:picLocks noGrp="1" noChangeAspect="1"/>
          </p:cNvPicPr>
          <p:nvPr>
            <p:ph sz="half" idx="2"/>
          </p:nvPr>
        </p:nvPicPr>
        <p:blipFill>
          <a:blip r:embed="rId3"/>
          <a:stretch>
            <a:fillRect/>
          </a:stretch>
        </p:blipFill>
        <p:spPr>
          <a:xfrm>
            <a:off x="6210568" y="3500439"/>
            <a:ext cx="3961865" cy="2625725"/>
          </a:xfrm>
        </p:spPr>
      </p:pic>
      <p:sp>
        <p:nvSpPr>
          <p:cNvPr id="5" name="Segnaposto numero diapositiva 4"/>
          <p:cNvSpPr>
            <a:spLocks noGrp="1"/>
          </p:cNvSpPr>
          <p:nvPr>
            <p:ph type="sldNum" sz="quarter" idx="12"/>
          </p:nvPr>
        </p:nvSpPr>
        <p:spPr/>
        <p:txBody>
          <a:bodyPr/>
          <a:lstStyle/>
          <a:p>
            <a:fld id="{174261D1-1253-45CE-9E2B-73F1F9B1AD1C}" type="slidenum">
              <a:rPr lang="it-IT" smtClean="0"/>
              <a:pPr/>
              <a:t>25</a:t>
            </a:fld>
            <a:endParaRPr lang="it-IT"/>
          </a:p>
        </p:txBody>
      </p:sp>
    </p:spTree>
    <p:extLst>
      <p:ext uri="{BB962C8B-B14F-4D97-AF65-F5344CB8AC3E}">
        <p14:creationId xmlns:p14="http://schemas.microsoft.com/office/powerpoint/2010/main" val="3805302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26</a:t>
            </a:fld>
            <a:endParaRPr lang="it-IT"/>
          </a:p>
        </p:txBody>
      </p:sp>
      <p:sp>
        <p:nvSpPr>
          <p:cNvPr id="3" name="CasellaDiTesto 2"/>
          <p:cNvSpPr txBox="1"/>
          <p:nvPr/>
        </p:nvSpPr>
        <p:spPr>
          <a:xfrm>
            <a:off x="1524000" y="0"/>
            <a:ext cx="91440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t>LA LITURGIA PROPONE UN’ESPERIENZA </a:t>
            </a:r>
            <a:r>
              <a:rPr lang="it-IT" dirty="0" err="1"/>
              <a:t>DI</a:t>
            </a:r>
            <a:r>
              <a:rPr lang="it-IT" dirty="0"/>
              <a:t> DIALOGO CON IL MONDO </a:t>
            </a:r>
            <a:r>
              <a:rPr lang="it-IT" dirty="0" err="1"/>
              <a:t>DI</a:t>
            </a:r>
            <a:r>
              <a:rPr lang="it-IT" dirty="0"/>
              <a:t> DIO BASATA SU UNA</a:t>
            </a:r>
          </a:p>
          <a:p>
            <a:r>
              <a:rPr lang="it-IT" dirty="0"/>
              <a:t> SAPIENTE ALTERNANZADI SILENZI E DIALOGHI CHE RAPPRESENTA ANCHE UN MODO PER RITROVARE SE STESSI E UNIFICARE IL PROPRIO MONDO INTERIORE RICENTRANDOLO SULL’ESSENZIALE. OGNI ESPERIENZA </a:t>
            </a:r>
            <a:r>
              <a:rPr lang="it-IT" dirty="0" err="1"/>
              <a:t>DI</a:t>
            </a:r>
            <a:r>
              <a:rPr lang="it-IT" dirty="0"/>
              <a:t> PREGHIERA PERSONALE E COMUNITARIA NASCE DA UNA CAPACITA’ </a:t>
            </a:r>
            <a:r>
              <a:rPr lang="it-IT" dirty="0" err="1"/>
              <a:t>DI</a:t>
            </a:r>
            <a:r>
              <a:rPr lang="it-IT" dirty="0"/>
              <a:t> FAR SILENZIO IN SE STESSI E ASCOLTARE IL PROPRIO MONDO INTERIORE CHE SI PACIFICA PIANO PIANO.  ASCOLTARE IL MONDO ESTERNO, PRESTANDO ATTENZIONE A QUELLO CHE LA REALTA’ </a:t>
            </a:r>
            <a:r>
              <a:rPr lang="it-IT" dirty="0" err="1"/>
              <a:t>CI</a:t>
            </a:r>
            <a:r>
              <a:rPr lang="it-IT" dirty="0"/>
              <a:t> COMUNICA CON I SUOI RUMORI E’ IL PASSO SUCCESSIVO CHE PERMETTE </a:t>
            </a:r>
            <a:r>
              <a:rPr lang="it-IT" dirty="0" err="1"/>
              <a:t>DI</a:t>
            </a:r>
            <a:r>
              <a:rPr lang="it-IT" dirty="0"/>
              <a:t> ACCOGLIERE E CRESCERE INTERIORMENTE</a:t>
            </a:r>
            <a:endParaRPr lang="it-IT" dirty="0"/>
          </a:p>
        </p:txBody>
      </p:sp>
      <p:sp>
        <p:nvSpPr>
          <p:cNvPr id="5" name="CasellaDiTesto 4"/>
          <p:cNvSpPr txBox="1"/>
          <p:nvPr/>
        </p:nvSpPr>
        <p:spPr>
          <a:xfrm>
            <a:off x="7524760" y="2857496"/>
            <a:ext cx="3143240"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sz="2400" dirty="0"/>
              <a:t>PER FAR COMPRENDERE AGLI ADOLESCENTI IL VALORE DEL SILENZIO NELLA COMUNICAZIONE </a:t>
            </a:r>
          </a:p>
          <a:p>
            <a:r>
              <a:rPr lang="it-IT" sz="2400" dirty="0"/>
              <a:t>SI PUO’  PROPORRE IL  GIOCO: “ASCOLTA E VINCI!”</a:t>
            </a:r>
            <a:endParaRPr lang="it-IT" sz="2400" dirty="0"/>
          </a:p>
        </p:txBody>
      </p:sp>
      <p:pic>
        <p:nvPicPr>
          <p:cNvPr id="6" name="Immagine 5" descr="ascoltare-gli-altri.jpg"/>
          <p:cNvPicPr>
            <a:picLocks noChangeAspect="1"/>
          </p:cNvPicPr>
          <p:nvPr/>
        </p:nvPicPr>
        <p:blipFill>
          <a:blip r:embed="rId2"/>
          <a:stretch>
            <a:fillRect/>
          </a:stretch>
        </p:blipFill>
        <p:spPr>
          <a:xfrm>
            <a:off x="1524001" y="2357431"/>
            <a:ext cx="6048375" cy="4238625"/>
          </a:xfrm>
          <a:prstGeom prst="rect">
            <a:avLst/>
          </a:prstGeom>
        </p:spPr>
      </p:pic>
    </p:spTree>
    <p:extLst>
      <p:ext uri="{BB962C8B-B14F-4D97-AF65-F5344CB8AC3E}">
        <p14:creationId xmlns:p14="http://schemas.microsoft.com/office/powerpoint/2010/main" val="2649051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27</a:t>
            </a:fld>
            <a:endParaRPr lang="it-IT"/>
          </a:p>
        </p:txBody>
      </p:sp>
      <p:sp>
        <p:nvSpPr>
          <p:cNvPr id="3" name="Rettangolo 2"/>
          <p:cNvSpPr/>
          <p:nvPr/>
        </p:nvSpPr>
        <p:spPr>
          <a:xfrm>
            <a:off x="1809721" y="0"/>
            <a:ext cx="4262641" cy="1569660"/>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bodyPr>
          <a:lstStyle/>
          <a:p>
            <a:pPr algn="ctr"/>
            <a:r>
              <a:rPr lang="it-IT"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ASCOLTA E VINCI!</a:t>
            </a:r>
            <a:endParaRPr lang="it-IT"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CasellaDiTesto 3"/>
          <p:cNvSpPr txBox="1"/>
          <p:nvPr/>
        </p:nvSpPr>
        <p:spPr>
          <a:xfrm>
            <a:off x="1524000" y="1428737"/>
            <a:ext cx="9144000" cy="5632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IT" sz="2400" dirty="0"/>
              <a:t>IL GIOCO SI Può SVOLGERE A SQUADRE</a:t>
            </a:r>
          </a:p>
          <a:p>
            <a:r>
              <a:rPr lang="it-IT" sz="2400" dirty="0"/>
              <a:t>UN VOLONTARIO DEVE ELABORARE IN 10’ UN BREVE TESTO SCRITTO </a:t>
            </a:r>
            <a:r>
              <a:rPr lang="it-IT" sz="2400" dirty="0" err="1"/>
              <a:t>DI</a:t>
            </a:r>
            <a:r>
              <a:rPr lang="it-IT" sz="2400" dirty="0"/>
              <a:t> </a:t>
            </a:r>
          </a:p>
          <a:p>
            <a:r>
              <a:rPr lang="it-IT" sz="2400" dirty="0"/>
              <a:t>QUALSIASI GENERE: </a:t>
            </a:r>
          </a:p>
          <a:p>
            <a:r>
              <a:rPr lang="it-IT" sz="2400" dirty="0"/>
              <a:t>RACCONTO, RESOCONTO  </a:t>
            </a:r>
            <a:r>
              <a:rPr lang="it-IT" sz="2400" dirty="0" err="1"/>
              <a:t>DI</a:t>
            </a:r>
            <a:r>
              <a:rPr lang="it-IT" sz="2400" dirty="0"/>
              <a:t> DIARIO, RICORDO </a:t>
            </a:r>
            <a:r>
              <a:rPr lang="it-IT" sz="2400" dirty="0" err="1"/>
              <a:t>DI</a:t>
            </a:r>
            <a:r>
              <a:rPr lang="it-IT" sz="2400" dirty="0"/>
              <a:t> UN EVENTO PASSATO</a:t>
            </a:r>
          </a:p>
          <a:p>
            <a:r>
              <a:rPr lang="it-IT" sz="2400" dirty="0"/>
              <a:t> ECC. E’ IMPORTANTE </a:t>
            </a:r>
          </a:p>
          <a:p>
            <a:r>
              <a:rPr lang="it-IT" sz="2400" dirty="0"/>
              <a:t>CHE IL TESTO SIA RICCO </a:t>
            </a:r>
            <a:r>
              <a:rPr lang="it-IT" sz="2400" dirty="0" err="1"/>
              <a:t>DI</a:t>
            </a:r>
            <a:r>
              <a:rPr lang="it-IT" sz="2400" dirty="0"/>
              <a:t> MINUZIOSI PARTICOLARI, DETTAGLI, </a:t>
            </a:r>
          </a:p>
          <a:p>
            <a:r>
              <a:rPr lang="it-IT" sz="2400" dirty="0"/>
              <a:t>DESCRIZIONI </a:t>
            </a:r>
            <a:r>
              <a:rPr lang="it-IT" sz="2400" dirty="0" err="1"/>
              <a:t>DI</a:t>
            </a:r>
            <a:r>
              <a:rPr lang="it-IT" sz="2400" dirty="0"/>
              <a:t> COLORI, OGGETTI,</a:t>
            </a:r>
          </a:p>
          <a:p>
            <a:r>
              <a:rPr lang="it-IT" sz="2400" dirty="0"/>
              <a:t> AMBUIENTI ECC.</a:t>
            </a:r>
          </a:p>
          <a:p>
            <a:r>
              <a:rPr lang="it-IT" sz="2400" dirty="0"/>
              <a:t>FORMARE 2 SQUADRE ALLE QUALI L’ALLIEVO LEGGERA’ IL TESTO</a:t>
            </a:r>
          </a:p>
          <a:p>
            <a:r>
              <a:rPr lang="it-IT" sz="2400" dirty="0"/>
              <a:t>OGNI SQUADRA DOVRA’ MEMORIZZARE IL MAGGIOR NUMERO </a:t>
            </a:r>
            <a:r>
              <a:rPr lang="it-IT" sz="2400" dirty="0" err="1"/>
              <a:t>DI</a:t>
            </a:r>
            <a:r>
              <a:rPr lang="it-IT" sz="2400" dirty="0"/>
              <a:t> PARTICOLARI E RIPETERE IL </a:t>
            </a:r>
          </a:p>
          <a:p>
            <a:r>
              <a:rPr lang="it-IT" sz="2400" dirty="0"/>
              <a:t>RACCONTO IL Più FEDELMENTE POSSIBILE</a:t>
            </a:r>
          </a:p>
          <a:p>
            <a:r>
              <a:rPr lang="it-IT" sz="2400" dirty="0"/>
              <a:t>L’INSEGNANTE AVRA’CURA </a:t>
            </a:r>
            <a:r>
              <a:rPr lang="it-IT" sz="2400" dirty="0" err="1"/>
              <a:t>DI</a:t>
            </a:r>
            <a:r>
              <a:rPr lang="it-IT" sz="2400" dirty="0"/>
              <a:t> ANNOTARE PER OGNI SQUADRA I PARTICOLARI RICORDATI E ALLA</a:t>
            </a:r>
          </a:p>
          <a:p>
            <a:r>
              <a:rPr lang="it-IT" sz="2400" dirty="0"/>
              <a:t> FINE SI DESIGNERA’ LA SQUADRA VINCENTE</a:t>
            </a:r>
            <a:endParaRPr lang="it-IT" sz="2400" dirty="0"/>
          </a:p>
        </p:txBody>
      </p:sp>
      <p:pic>
        <p:nvPicPr>
          <p:cNvPr id="5" name="Immagine 4" descr="image_book.jpg"/>
          <p:cNvPicPr>
            <a:picLocks noChangeAspect="1"/>
          </p:cNvPicPr>
          <p:nvPr/>
        </p:nvPicPr>
        <p:blipFill>
          <a:blip r:embed="rId2"/>
          <a:stretch>
            <a:fillRect/>
          </a:stretch>
        </p:blipFill>
        <p:spPr>
          <a:xfrm>
            <a:off x="6096000" y="-2428916"/>
            <a:ext cx="4572000" cy="3929090"/>
          </a:xfrm>
          <a:prstGeom prst="rect">
            <a:avLst/>
          </a:prstGeom>
        </p:spPr>
      </p:pic>
    </p:spTree>
    <p:extLst>
      <p:ext uri="{BB962C8B-B14F-4D97-AF65-F5344CB8AC3E}">
        <p14:creationId xmlns:p14="http://schemas.microsoft.com/office/powerpoint/2010/main" val="22425566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28</a:t>
            </a:fld>
            <a:endParaRPr lang="it-IT"/>
          </a:p>
        </p:txBody>
      </p:sp>
      <p:sp>
        <p:nvSpPr>
          <p:cNvPr id="3" name="CasellaDiTesto 2"/>
          <p:cNvSpPr txBox="1"/>
          <p:nvPr/>
        </p:nvSpPr>
        <p:spPr>
          <a:xfrm>
            <a:off x="1524000" y="0"/>
            <a:ext cx="8943730" cy="4308872"/>
          </a:xfrm>
          <a:prstGeom prst="rect">
            <a:avLst/>
          </a:prstGeom>
          <a:noFill/>
        </p:spPr>
        <p:txBody>
          <a:bodyPr wrap="square" rtlCol="0">
            <a:spAutoFit/>
          </a:bodyPr>
          <a:lstStyle/>
          <a:p>
            <a:r>
              <a:rPr lang="it-IT" sz="2800" dirty="0"/>
              <a:t>LA LITURGIA  PROPONE MOLTI MOMENTI NEI QUALI DOBBIAMO ASCOLTARE: LA LITURGIA DELLA PAROLA</a:t>
            </a:r>
          </a:p>
          <a:p>
            <a:r>
              <a:rPr lang="it-IT" sz="2800" dirty="0"/>
              <a:t> </a:t>
            </a:r>
          </a:p>
          <a:p>
            <a:endParaRPr lang="it-IT" dirty="0"/>
          </a:p>
          <a:p>
            <a:r>
              <a:rPr lang="it-IT" sz="2800" dirty="0"/>
              <a:t>L’OMELIA</a:t>
            </a:r>
          </a:p>
          <a:p>
            <a:endParaRPr lang="it-IT" dirty="0"/>
          </a:p>
          <a:p>
            <a:endParaRPr lang="it-IT" dirty="0"/>
          </a:p>
          <a:p>
            <a:endParaRPr lang="it-IT" dirty="0"/>
          </a:p>
          <a:p>
            <a:endParaRPr lang="it-IT" dirty="0"/>
          </a:p>
          <a:p>
            <a:endParaRPr lang="it-IT" dirty="0"/>
          </a:p>
          <a:p>
            <a:endParaRPr lang="it-IT" dirty="0"/>
          </a:p>
          <a:p>
            <a:endParaRPr lang="it-IT" dirty="0"/>
          </a:p>
          <a:p>
            <a:r>
              <a:rPr lang="it-IT" dirty="0"/>
              <a:t> </a:t>
            </a:r>
          </a:p>
        </p:txBody>
      </p:sp>
      <p:pic>
        <p:nvPicPr>
          <p:cNvPr id="4" name="Immagine 3" descr="omelia_9855.jpg"/>
          <p:cNvPicPr>
            <a:picLocks noChangeAspect="1"/>
          </p:cNvPicPr>
          <p:nvPr/>
        </p:nvPicPr>
        <p:blipFill>
          <a:blip r:embed="rId2"/>
          <a:stretch>
            <a:fillRect/>
          </a:stretch>
        </p:blipFill>
        <p:spPr>
          <a:xfrm>
            <a:off x="3167042" y="857232"/>
            <a:ext cx="3000364" cy="3000396"/>
          </a:xfrm>
          <a:prstGeom prst="rect">
            <a:avLst/>
          </a:prstGeom>
        </p:spPr>
      </p:pic>
      <p:sp>
        <p:nvSpPr>
          <p:cNvPr id="5" name="Rettangolo 4"/>
          <p:cNvSpPr/>
          <p:nvPr/>
        </p:nvSpPr>
        <p:spPr>
          <a:xfrm>
            <a:off x="1524000" y="3929067"/>
            <a:ext cx="2286000" cy="1015663"/>
          </a:xfrm>
          <a:prstGeom prst="rect">
            <a:avLst/>
          </a:prstGeom>
        </p:spPr>
        <p:txBody>
          <a:bodyPr>
            <a:spAutoFit/>
          </a:bodyPr>
          <a:lstStyle/>
          <a:p>
            <a:pPr lvl="0"/>
            <a:r>
              <a:rPr lang="it-IT" sz="2000" dirty="0">
                <a:solidFill>
                  <a:prstClr val="black"/>
                </a:solidFill>
              </a:rPr>
              <a:t>LE APAUSE </a:t>
            </a:r>
            <a:r>
              <a:rPr lang="it-IT" sz="2000" dirty="0" err="1">
                <a:solidFill>
                  <a:prstClr val="black"/>
                </a:solidFill>
              </a:rPr>
              <a:t>DI</a:t>
            </a:r>
            <a:r>
              <a:rPr lang="it-IT" sz="2000" dirty="0">
                <a:solidFill>
                  <a:prstClr val="black"/>
                </a:solidFill>
              </a:rPr>
              <a:t> SILENZIO E RACCOGLIMENTO</a:t>
            </a:r>
            <a:endParaRPr lang="it-IT" sz="2000" dirty="0">
              <a:solidFill>
                <a:prstClr val="black"/>
              </a:solidFill>
            </a:endParaRPr>
          </a:p>
        </p:txBody>
      </p:sp>
      <p:pic>
        <p:nvPicPr>
          <p:cNvPr id="6" name="Immagine 5" descr="silenzio.jpg"/>
          <p:cNvPicPr>
            <a:picLocks noChangeAspect="1"/>
          </p:cNvPicPr>
          <p:nvPr/>
        </p:nvPicPr>
        <p:blipFill>
          <a:blip r:embed="rId3"/>
          <a:stretch>
            <a:fillRect/>
          </a:stretch>
        </p:blipFill>
        <p:spPr>
          <a:xfrm>
            <a:off x="3881422" y="3857626"/>
            <a:ext cx="3143272" cy="3000375"/>
          </a:xfrm>
          <a:prstGeom prst="rect">
            <a:avLst/>
          </a:prstGeom>
        </p:spPr>
      </p:pic>
      <p:pic>
        <p:nvPicPr>
          <p:cNvPr id="7" name="Immagine 6" descr="Sabato-Santo-Liturgia-della-Parola-6.jpg"/>
          <p:cNvPicPr>
            <a:picLocks noChangeAspect="1"/>
          </p:cNvPicPr>
          <p:nvPr/>
        </p:nvPicPr>
        <p:blipFill>
          <a:blip r:embed="rId4"/>
          <a:stretch>
            <a:fillRect/>
          </a:stretch>
        </p:blipFill>
        <p:spPr>
          <a:xfrm>
            <a:off x="7024694" y="2357430"/>
            <a:ext cx="3357554" cy="4500570"/>
          </a:xfrm>
          <a:prstGeom prst="rect">
            <a:avLst/>
          </a:prstGeom>
        </p:spPr>
      </p:pic>
    </p:spTree>
    <p:extLst>
      <p:ext uri="{BB962C8B-B14F-4D97-AF65-F5344CB8AC3E}">
        <p14:creationId xmlns:p14="http://schemas.microsoft.com/office/powerpoint/2010/main" val="4091866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29</a:t>
            </a:fld>
            <a:endParaRPr lang="it-IT"/>
          </a:p>
        </p:txBody>
      </p:sp>
      <p:sp>
        <p:nvSpPr>
          <p:cNvPr id="3" name="CasellaDiTesto 2"/>
          <p:cNvSpPr txBox="1"/>
          <p:nvPr/>
        </p:nvSpPr>
        <p:spPr>
          <a:xfrm>
            <a:off x="1524001" y="785795"/>
            <a:ext cx="9144000" cy="87100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sz="2800" dirty="0"/>
              <a:t>SPIEGARE QUESTE PARTI DELLA MESSA POTRA’ SERVIRE A CAPIRE CHE SILENZIO E ASCOLTO SONO LE MODALITA’ CON LE QUALI </a:t>
            </a:r>
            <a:r>
              <a:rPr lang="it-IT" sz="2800" dirty="0" err="1"/>
              <a:t>CI</a:t>
            </a:r>
            <a:r>
              <a:rPr lang="it-IT" sz="2800" dirty="0"/>
              <a:t> APRIAMO AL MONDO DEGLI ALTRI , USCUIAMO DA NOI STESSI E </a:t>
            </a:r>
            <a:r>
              <a:rPr lang="it-IT" sz="2800" dirty="0" err="1"/>
              <a:t>CI</a:t>
            </a:r>
            <a:r>
              <a:rPr lang="it-IT" sz="2800" dirty="0"/>
              <a:t> AFFIDAMO A QUALCUNODIVERSO DA NOI. IN ALTRE PAROLE SCOPRIAMO LA COMUNICAZIONE PROFONDA E IL BENESSERE </a:t>
            </a:r>
            <a:r>
              <a:rPr lang="it-IT" sz="2800" dirty="0" err="1"/>
              <a:t>DI</a:t>
            </a:r>
            <a:r>
              <a:rPr lang="it-IT" sz="2800" dirty="0"/>
              <a:t> UN AUTENTICO SCAMBIO RELAZIONALE CHE </a:t>
            </a:r>
            <a:r>
              <a:rPr lang="it-IT" sz="2800" dirty="0" err="1"/>
              <a:t>CI</a:t>
            </a:r>
            <a:r>
              <a:rPr lang="it-IT" sz="2800" dirty="0"/>
              <a:t> TRASFORMA E ARRICCHISCE. QUESTA ESPERIENZA ANTROPOLOGICA RAGGIUNGE IL SUO VERTICE NEL LIVELLO RELIGIOSO PROPOSTO DALLA LITURGIA NELLA QUALE IL MONDO RELAZIONALE UMANO SI APRE A QUELLO DIVINO RICEVENDO PAROLA, EMOZIONI E GESTI CHE VENGONO DA DIO E </a:t>
            </a:r>
            <a:r>
              <a:rPr lang="it-IT" sz="2800" dirty="0" err="1"/>
              <a:t>CI</a:t>
            </a:r>
            <a:r>
              <a:rPr lang="it-IT" sz="2800" dirty="0"/>
              <a:t> PARLANO </a:t>
            </a:r>
            <a:r>
              <a:rPr lang="it-IT" sz="2800" dirty="0" err="1"/>
              <a:t>DI</a:t>
            </a:r>
            <a:r>
              <a:rPr lang="it-IT" sz="2800" dirty="0"/>
              <a:t> REALTA’ SUPERIORI SPALANCANDOCI LA PORTA DEL MISTERO. L’ESPERIENZA </a:t>
            </a:r>
            <a:r>
              <a:rPr lang="it-IT" sz="2800" dirty="0" err="1"/>
              <a:t>DI</a:t>
            </a:r>
            <a:r>
              <a:rPr lang="it-IT" sz="2800" dirty="0"/>
              <a:t> TRASFORMAZIONE CHE NE DERIVVERA’ SARA’ MOLTO PIU’ INTENSA E COINVOLGENTE E </a:t>
            </a:r>
            <a:r>
              <a:rPr lang="it-IT" sz="2800" dirty="0" err="1"/>
              <a:t>CI</a:t>
            </a:r>
            <a:r>
              <a:rPr lang="it-IT" sz="2800" dirty="0"/>
              <a:t> PORTERA’ VERSO CONTENUTI CHE  NON POTREMMO RAGGIUNGERE DA SOLI. PAROLE COME “MISERICORDIA” “PERDONO” SONO OBIETTIVI IMPOSSIBILI PER LE FORZE UMANE MA SI TRASFORMANO IN  ESPERIENZE POSSIBILI ATTRAVERSO L’ASCOLTO  DURANTE IL RITO SACRAMENTALE</a:t>
            </a:r>
            <a:endParaRPr lang="it-IT" sz="2800" dirty="0"/>
          </a:p>
        </p:txBody>
      </p:sp>
      <p:sp>
        <p:nvSpPr>
          <p:cNvPr id="4" name="CasellaDiTesto 3"/>
          <p:cNvSpPr txBox="1"/>
          <p:nvPr/>
        </p:nvSpPr>
        <p:spPr>
          <a:xfrm>
            <a:off x="1952597" y="0"/>
            <a:ext cx="8458149" cy="707886"/>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it-IT" sz="4000" dirty="0"/>
              <a:t>VALORE PERFORMATIVO DELLA PAROLA</a:t>
            </a:r>
            <a:endParaRPr lang="it-IT" sz="4000" dirty="0"/>
          </a:p>
        </p:txBody>
      </p:sp>
    </p:spTree>
    <p:extLst>
      <p:ext uri="{BB962C8B-B14F-4D97-AF65-F5344CB8AC3E}">
        <p14:creationId xmlns:p14="http://schemas.microsoft.com/office/powerpoint/2010/main" val="707644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dk1"/>
          </a:lnRef>
          <a:fillRef idx="3">
            <a:schemeClr val="dk1"/>
          </a:fillRef>
          <a:effectRef idx="2">
            <a:schemeClr val="dk1"/>
          </a:effectRef>
          <a:fontRef idx="minor">
            <a:schemeClr val="lt1"/>
          </a:fontRef>
        </p:style>
        <p:txBody>
          <a:bodyPr>
            <a:normAutofit/>
          </a:bodyPr>
          <a:lstStyle/>
          <a:p>
            <a:r>
              <a:rPr lang="it-IT" sz="2800" dirty="0"/>
              <a:t>Il primo senso che vogliamo trattare e’ la vista</a:t>
            </a:r>
            <a:endParaRPr lang="it-IT" sz="2800" dirty="0"/>
          </a:p>
        </p:txBody>
      </p:sp>
      <p:sp>
        <p:nvSpPr>
          <p:cNvPr id="3" name="Segnaposto contenuto 2"/>
          <p:cNvSpPr>
            <a:spLocks noGrp="1"/>
          </p:cNvSpPr>
          <p:nvPr>
            <p:ph idx="1"/>
          </p:nvPr>
        </p:nvSpPr>
        <p:spPr/>
        <p:txBody>
          <a:bodyPr>
            <a:normAutofit/>
          </a:bodyPr>
          <a:lstStyle/>
          <a:p>
            <a:r>
              <a:rPr lang="it-IT" sz="2800" dirty="0"/>
              <a:t>Il primo obiettivo e’ proporre un percorso di consapevolezza delle </a:t>
            </a:r>
            <a:r>
              <a:rPr lang="it-IT" sz="2800" dirty="0" err="1"/>
              <a:t>potenzialita’</a:t>
            </a:r>
            <a:r>
              <a:rPr lang="it-IT" sz="2800" dirty="0"/>
              <a:t> comunicative degli occhi in quanto organi capaci di prendere possesso della </a:t>
            </a:r>
            <a:r>
              <a:rPr lang="it-IT" sz="2800" dirty="0" err="1"/>
              <a:t>realta’</a:t>
            </a:r>
            <a:r>
              <a:rPr lang="it-IT" sz="2800" dirty="0"/>
              <a:t> e di esternare i nostri sentimenti interiori. Gli occhi sono le finestre della persona, le porte di accesso all’interiorità.</a:t>
            </a:r>
            <a:endParaRPr lang="it-IT" sz="2800" dirty="0"/>
          </a:p>
        </p:txBody>
      </p:sp>
      <p:sp>
        <p:nvSpPr>
          <p:cNvPr id="4" name="Segnaposto testo 3"/>
          <p:cNvSpPr>
            <a:spLocks noGrp="1"/>
          </p:cNvSpPr>
          <p:nvPr>
            <p:ph type="body" sz="half" idx="2"/>
          </p:nvPr>
        </p:nvSpPr>
        <p:spPr/>
        <p:txBody>
          <a:bodyPr>
            <a:normAutofit/>
          </a:bodyPr>
          <a:lstStyle/>
          <a:p>
            <a:r>
              <a:rPr lang="it-IT" sz="2400" dirty="0"/>
              <a:t>Nella celebrazione liturgica gli occhi svolgono un ruolo importante di decodificazione di alcuni simboli, le immagini. Partiamo dall’esperienza comune della vista per poi risalire al livello religioso - cristiano</a:t>
            </a:r>
            <a:endParaRPr lang="it-IT" sz="2400" dirty="0"/>
          </a:p>
        </p:txBody>
      </p:sp>
      <p:sp>
        <p:nvSpPr>
          <p:cNvPr id="5" name="Segnaposto numero diapositiva 4"/>
          <p:cNvSpPr>
            <a:spLocks noGrp="1"/>
          </p:cNvSpPr>
          <p:nvPr>
            <p:ph type="sldNum" sz="quarter" idx="12"/>
          </p:nvPr>
        </p:nvSpPr>
        <p:spPr/>
        <p:txBody>
          <a:bodyPr/>
          <a:lstStyle/>
          <a:p>
            <a:fld id="{174261D1-1253-45CE-9E2B-73F1F9B1AD1C}" type="slidenum">
              <a:rPr lang="it-IT" smtClean="0"/>
              <a:pPr/>
              <a:t>3</a:t>
            </a:fld>
            <a:endParaRPr lang="it-IT"/>
          </a:p>
        </p:txBody>
      </p:sp>
      <p:pic>
        <p:nvPicPr>
          <p:cNvPr id="2050" name="Picture 2" descr="E:\IMMAGINI\occhi.600.jpg"/>
          <p:cNvPicPr>
            <a:picLocks noChangeAspect="1" noChangeArrowheads="1"/>
          </p:cNvPicPr>
          <p:nvPr/>
        </p:nvPicPr>
        <p:blipFill>
          <a:blip r:embed="rId2"/>
          <a:srcRect/>
          <a:stretch>
            <a:fillRect/>
          </a:stretch>
        </p:blipFill>
        <p:spPr bwMode="auto">
          <a:xfrm>
            <a:off x="5024430" y="4643446"/>
            <a:ext cx="5286412" cy="2000264"/>
          </a:xfrm>
          <a:prstGeom prst="rect">
            <a:avLst/>
          </a:prstGeom>
          <a:noFill/>
        </p:spPr>
      </p:pic>
    </p:spTree>
    <p:extLst>
      <p:ext uri="{BB962C8B-B14F-4D97-AF65-F5344CB8AC3E}">
        <p14:creationId xmlns:p14="http://schemas.microsoft.com/office/powerpoint/2010/main" val="24736552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30</a:t>
            </a:fld>
            <a:endParaRPr lang="it-IT"/>
          </a:p>
        </p:txBody>
      </p:sp>
      <p:sp>
        <p:nvSpPr>
          <p:cNvPr id="3" name="CasellaDiTesto 2"/>
          <p:cNvSpPr txBox="1"/>
          <p:nvPr/>
        </p:nvSpPr>
        <p:spPr>
          <a:xfrm>
            <a:off x="1524001" y="0"/>
            <a:ext cx="9144001" cy="1815882"/>
          </a:xfrm>
          <a:prstGeom prst="rect">
            <a:avLst/>
          </a:prstGeom>
          <a:noFill/>
        </p:spPr>
        <p:txBody>
          <a:bodyPr wrap="square" rtlCol="0">
            <a:spAutoFit/>
          </a:bodyPr>
          <a:lstStyle/>
          <a:p>
            <a:r>
              <a:rPr lang="it-IT" sz="2800" dirty="0"/>
              <a:t>LA PAROLA DEL SACERDOTE CHE </a:t>
            </a:r>
            <a:r>
              <a:rPr lang="it-IT" sz="2800" dirty="0" err="1"/>
              <a:t>MI</a:t>
            </a:r>
            <a:r>
              <a:rPr lang="it-IT" sz="2800" dirty="0"/>
              <a:t> DICE: “SEI PERDONATO, VAI IN PACE” DIVENTA REALTA’ MOMENTO IN CUI LA INTRODUCO CON L’ASCOLTO DENTRO </a:t>
            </a:r>
            <a:r>
              <a:rPr lang="it-IT" sz="2800" dirty="0" err="1"/>
              <a:t>DI</a:t>
            </a:r>
            <a:r>
              <a:rPr lang="it-IT" sz="2800" dirty="0"/>
              <a:t> ME E LA FACCIO DIVENTARE PARTE DEL MIO VISSUTO</a:t>
            </a:r>
            <a:endParaRPr lang="it-IT" sz="2800" dirty="0"/>
          </a:p>
        </p:txBody>
      </p:sp>
      <p:pic>
        <p:nvPicPr>
          <p:cNvPr id="4" name="Immagine 3" descr="confessione-e-imbarazzo_2064564.jpg"/>
          <p:cNvPicPr>
            <a:picLocks noChangeAspect="1"/>
          </p:cNvPicPr>
          <p:nvPr/>
        </p:nvPicPr>
        <p:blipFill>
          <a:blip r:embed="rId2"/>
          <a:stretch>
            <a:fillRect/>
          </a:stretch>
        </p:blipFill>
        <p:spPr>
          <a:xfrm>
            <a:off x="1524001" y="1785926"/>
            <a:ext cx="3590929" cy="2571768"/>
          </a:xfrm>
          <a:prstGeom prst="rect">
            <a:avLst/>
          </a:prstGeom>
        </p:spPr>
      </p:pic>
    </p:spTree>
    <p:extLst>
      <p:ext uri="{BB962C8B-B14F-4D97-AF65-F5344CB8AC3E}">
        <p14:creationId xmlns:p14="http://schemas.microsoft.com/office/powerpoint/2010/main" val="12499436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725470"/>
          </a:xfrm>
        </p:spPr>
        <p:style>
          <a:lnRef idx="3">
            <a:schemeClr val="lt1"/>
          </a:lnRef>
          <a:fillRef idx="1">
            <a:schemeClr val="dk1"/>
          </a:fillRef>
          <a:effectRef idx="1">
            <a:schemeClr val="dk1"/>
          </a:effectRef>
          <a:fontRef idx="minor">
            <a:schemeClr val="lt1"/>
          </a:fontRef>
        </p:style>
        <p:txBody>
          <a:bodyPr>
            <a:normAutofit/>
          </a:bodyPr>
          <a:lstStyle/>
          <a:p>
            <a:r>
              <a:rPr lang="it-IT" sz="3600" dirty="0"/>
              <a:t>PALATO: GUSTARE L’INCONTRO CON DIO</a:t>
            </a:r>
            <a:endParaRPr lang="it-IT" sz="3600" dirty="0"/>
          </a:p>
        </p:txBody>
      </p:sp>
      <p:sp>
        <p:nvSpPr>
          <p:cNvPr id="3" name="Segnaposto numero diapositiva 2"/>
          <p:cNvSpPr>
            <a:spLocks noGrp="1"/>
          </p:cNvSpPr>
          <p:nvPr>
            <p:ph type="sldNum" sz="quarter" idx="12"/>
          </p:nvPr>
        </p:nvSpPr>
        <p:spPr/>
        <p:txBody>
          <a:bodyPr/>
          <a:lstStyle/>
          <a:p>
            <a:fld id="{174261D1-1253-45CE-9E2B-73F1F9B1AD1C}" type="slidenum">
              <a:rPr lang="it-IT" smtClean="0"/>
              <a:pPr/>
              <a:t>31</a:t>
            </a:fld>
            <a:endParaRPr lang="it-IT"/>
          </a:p>
        </p:txBody>
      </p:sp>
      <p:pic>
        <p:nvPicPr>
          <p:cNvPr id="4" name="Immagine 3" descr="amici.jpg"/>
          <p:cNvPicPr>
            <a:picLocks noChangeAspect="1"/>
          </p:cNvPicPr>
          <p:nvPr/>
        </p:nvPicPr>
        <p:blipFill>
          <a:blip r:embed="rId2"/>
          <a:stretch>
            <a:fillRect/>
          </a:stretch>
        </p:blipFill>
        <p:spPr>
          <a:xfrm>
            <a:off x="1881159" y="1000108"/>
            <a:ext cx="3967161" cy="2286016"/>
          </a:xfrm>
          <a:prstGeom prst="rect">
            <a:avLst/>
          </a:prstGeom>
        </p:spPr>
      </p:pic>
      <p:pic>
        <p:nvPicPr>
          <p:cNvPr id="5" name="Immagine 4" descr="bere-alcool.jpg"/>
          <p:cNvPicPr>
            <a:picLocks noChangeAspect="1"/>
          </p:cNvPicPr>
          <p:nvPr/>
        </p:nvPicPr>
        <p:blipFill>
          <a:blip r:embed="rId3"/>
          <a:stretch>
            <a:fillRect/>
          </a:stretch>
        </p:blipFill>
        <p:spPr>
          <a:xfrm>
            <a:off x="6167438" y="1071547"/>
            <a:ext cx="4500562" cy="2143140"/>
          </a:xfrm>
          <a:prstGeom prst="rect">
            <a:avLst/>
          </a:prstGeom>
        </p:spPr>
      </p:pic>
      <p:sp>
        <p:nvSpPr>
          <p:cNvPr id="6" name="CasellaDiTesto 5"/>
          <p:cNvSpPr txBox="1"/>
          <p:nvPr/>
        </p:nvSpPr>
        <p:spPr>
          <a:xfrm>
            <a:off x="1524001" y="3286124"/>
            <a:ext cx="9144001" cy="1754326"/>
          </a:xfrm>
          <a:prstGeom prst="rect">
            <a:avLst/>
          </a:prstGeom>
          <a:noFill/>
        </p:spPr>
        <p:txBody>
          <a:bodyPr wrap="square" rtlCol="0">
            <a:spAutoFit/>
          </a:bodyPr>
          <a:lstStyle/>
          <a:p>
            <a:r>
              <a:rPr lang="it-IT" dirty="0"/>
              <a:t>IN MOLTE TRADIZIONI RELIGIOSE MANGIARE E BERE SONO ELEMENTI FONDAMENTALI DEL RITO. </a:t>
            </a:r>
          </a:p>
          <a:p>
            <a:r>
              <a:rPr lang="it-IT" dirty="0"/>
              <a:t>IL GESTO  PRIMARIO DELLA SUSSISTENZA BIOLOGICA DIVENTA SIMBOLO </a:t>
            </a:r>
            <a:r>
              <a:rPr lang="it-IT" dirty="0" err="1"/>
              <a:t>DI</a:t>
            </a:r>
            <a:r>
              <a:rPr lang="it-IT" dirty="0"/>
              <a:t> RELAZIONE E </a:t>
            </a:r>
          </a:p>
          <a:p>
            <a:r>
              <a:rPr lang="it-IT" dirty="0"/>
              <a:t>DIPENDENZA DA CIO’ CHE E’ VITALE. FACENDONE UN ELEMENTO RITUALE, ESSO DIVENTA LINGUAGGIO ESPRESSIVO DELLA IMPRESCINDIVBILE ESIGENZA </a:t>
            </a:r>
            <a:r>
              <a:rPr lang="it-IT" dirty="0" err="1"/>
              <a:t>DI</a:t>
            </a:r>
            <a:r>
              <a:rPr lang="it-IT" dirty="0"/>
              <a:t> RELAZIONE CON DIO NELLA VITA DELL’UOMO. NELLA RELIGIOSITA’ EBRAICA IL SIMBOLO DEL BANCHETTO E’ DECANTATO DAI PROFETI COME IMMAGINE </a:t>
            </a:r>
            <a:r>
              <a:rPr lang="it-IT" dirty="0" err="1"/>
              <a:t>DI</a:t>
            </a:r>
            <a:r>
              <a:rPr lang="it-IT" dirty="0"/>
              <a:t> RELAZIONE CON YHWH</a:t>
            </a:r>
            <a:endParaRPr lang="it-IT" dirty="0"/>
          </a:p>
        </p:txBody>
      </p:sp>
      <p:pic>
        <p:nvPicPr>
          <p:cNvPr id="7" name="Immagine 6" descr="banchetto-nuziale-3.JPG"/>
          <p:cNvPicPr>
            <a:picLocks noChangeAspect="1"/>
          </p:cNvPicPr>
          <p:nvPr/>
        </p:nvPicPr>
        <p:blipFill>
          <a:blip r:embed="rId4"/>
          <a:stretch>
            <a:fillRect/>
          </a:stretch>
        </p:blipFill>
        <p:spPr>
          <a:xfrm>
            <a:off x="7905750" y="4714884"/>
            <a:ext cx="2762250" cy="2143116"/>
          </a:xfrm>
          <a:prstGeom prst="rect">
            <a:avLst/>
          </a:prstGeom>
        </p:spPr>
      </p:pic>
      <p:pic>
        <p:nvPicPr>
          <p:cNvPr id="8" name="Immagine 7" descr="banchetto-nuziale-3.JPG"/>
          <p:cNvPicPr>
            <a:picLocks noChangeAspect="1"/>
          </p:cNvPicPr>
          <p:nvPr/>
        </p:nvPicPr>
        <p:blipFill>
          <a:blip r:embed="rId4"/>
          <a:stretch>
            <a:fillRect/>
          </a:stretch>
        </p:blipFill>
        <p:spPr>
          <a:xfrm>
            <a:off x="6667504" y="4786322"/>
            <a:ext cx="4000496" cy="2071678"/>
          </a:xfrm>
          <a:prstGeom prst="rect">
            <a:avLst/>
          </a:prstGeom>
        </p:spPr>
      </p:pic>
      <p:sp>
        <p:nvSpPr>
          <p:cNvPr id="9" name="CasellaDiTesto 8"/>
          <p:cNvSpPr txBox="1"/>
          <p:nvPr/>
        </p:nvSpPr>
        <p:spPr>
          <a:xfrm>
            <a:off x="1524001" y="5143513"/>
            <a:ext cx="5094151"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i="1" dirty="0"/>
              <a:t>“</a:t>
            </a:r>
            <a:r>
              <a:rPr lang="it-IT" sz="2400" i="1" dirty="0"/>
              <a:t>ASCOLTATEMI E MANGERETE COSE </a:t>
            </a:r>
          </a:p>
          <a:p>
            <a:r>
              <a:rPr lang="it-IT" sz="2400" i="1" dirty="0"/>
              <a:t>GUSTERETE CIBI SUCCULENTI” (IS  55,2)</a:t>
            </a:r>
            <a:endParaRPr lang="it-IT" sz="2400" i="1" dirty="0"/>
          </a:p>
        </p:txBody>
      </p:sp>
    </p:spTree>
    <p:extLst>
      <p:ext uri="{BB962C8B-B14F-4D97-AF65-F5344CB8AC3E}">
        <p14:creationId xmlns:p14="http://schemas.microsoft.com/office/powerpoint/2010/main" val="3752237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32</a:t>
            </a:fld>
            <a:endParaRPr lang="it-IT"/>
          </a:p>
        </p:txBody>
      </p:sp>
      <p:sp>
        <p:nvSpPr>
          <p:cNvPr id="3" name="CasellaDiTesto 2"/>
          <p:cNvSpPr txBox="1"/>
          <p:nvPr/>
        </p:nvSpPr>
        <p:spPr>
          <a:xfrm>
            <a:off x="1524000" y="285728"/>
            <a:ext cx="9144000" cy="48320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sz="2800" dirty="0"/>
              <a:t>LUNGI DALL’ESSERE DEMONIZZATI O VINCOLATI DA TABU’ </a:t>
            </a:r>
          </a:p>
          <a:p>
            <a:r>
              <a:rPr lang="it-IT" sz="2800" dirty="0"/>
              <a:t>REPRESSIVI, I PIACERI DELLA TAVOLA E IL GUSTO DEL BUON</a:t>
            </a:r>
          </a:p>
          <a:p>
            <a:r>
              <a:rPr lang="it-IT" sz="2800" dirty="0"/>
              <a:t> VINO NELLA TRADIZIONE EBRAICO-CRISTIANA SONO SIMBOLI</a:t>
            </a:r>
          </a:p>
          <a:p>
            <a:r>
              <a:rPr lang="it-IT" sz="2800" dirty="0" err="1"/>
              <a:t>DI</a:t>
            </a:r>
            <a:r>
              <a:rPr lang="it-IT" sz="2800" dirty="0"/>
              <a:t> SALUTE E BENESSERE INTERIORE CHE, TRASPOSTI NELLA VITA SPIRITUALE, DIVENTANO SIMBOLI PER ECCELLENZA DELLA FELICITA’ </a:t>
            </a:r>
            <a:r>
              <a:rPr lang="it-IT" sz="2800" dirty="0" err="1"/>
              <a:t>DI</a:t>
            </a:r>
            <a:r>
              <a:rPr lang="it-IT" sz="2800" dirty="0"/>
              <a:t> UNA VITA REGOLATA DALLA LEGGE DIVINA SECONDO LA FEDE.</a:t>
            </a:r>
          </a:p>
          <a:p>
            <a:r>
              <a:rPr lang="it-IT" sz="2800" dirty="0"/>
              <a:t>L’APICE </a:t>
            </a:r>
            <a:r>
              <a:rPr lang="it-IT" sz="2800" dirty="0" err="1"/>
              <a:t>DI</a:t>
            </a:r>
            <a:r>
              <a:rPr lang="it-IT" sz="2800" dirty="0"/>
              <a:t> TALE TRASPOSIZIONE SIMBOLICA E’ RAGGIUNTO NELLA RIVELAZIONE NEOTESTAMENTARIA DOVE CRISTO VEICOLA LA PIU’ INTIMA COMUNIONE CON SE STESSO ATTRAVERSO LE SPECIE DEL PANE E DEL VINO. </a:t>
            </a:r>
          </a:p>
        </p:txBody>
      </p:sp>
    </p:spTree>
    <p:extLst>
      <p:ext uri="{BB962C8B-B14F-4D97-AF65-F5344CB8AC3E}">
        <p14:creationId xmlns:p14="http://schemas.microsoft.com/office/powerpoint/2010/main" val="542317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33</a:t>
            </a:fld>
            <a:endParaRPr lang="it-IT"/>
          </a:p>
        </p:txBody>
      </p:sp>
      <p:pic>
        <p:nvPicPr>
          <p:cNvPr id="3" name="Immagine 2" descr="http _i.huffpost.com_gen_4477044_images_n-CENACOLO-628x314.jpg"/>
          <p:cNvPicPr>
            <a:picLocks noChangeAspect="1"/>
          </p:cNvPicPr>
          <p:nvPr/>
        </p:nvPicPr>
        <p:blipFill>
          <a:blip r:embed="rId2"/>
          <a:stretch>
            <a:fillRect/>
          </a:stretch>
        </p:blipFill>
        <p:spPr>
          <a:xfrm>
            <a:off x="1524000" y="0"/>
            <a:ext cx="9144000" cy="3071810"/>
          </a:xfrm>
          <a:prstGeom prst="rect">
            <a:avLst/>
          </a:prstGeom>
        </p:spPr>
      </p:pic>
      <p:sp>
        <p:nvSpPr>
          <p:cNvPr id="4" name="CasellaDiTesto 3"/>
          <p:cNvSpPr txBox="1"/>
          <p:nvPr/>
        </p:nvSpPr>
        <p:spPr>
          <a:xfrm>
            <a:off x="1524000" y="3143248"/>
            <a:ext cx="9144000" cy="37856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400" dirty="0"/>
              <a:t>LE PAROLE SCANDALOSE DEL VANGELO </a:t>
            </a:r>
            <a:r>
              <a:rPr lang="it-IT" sz="2400" dirty="0" err="1"/>
              <a:t>DI</a:t>
            </a:r>
            <a:r>
              <a:rPr lang="it-IT" sz="2400" dirty="0"/>
              <a:t> GIOVANNI: “CHI MANGIA LA MIA CARNE E BEVE</a:t>
            </a:r>
          </a:p>
          <a:p>
            <a:r>
              <a:rPr lang="it-IT" sz="2400" dirty="0"/>
              <a:t> IL MIO SANGUE HA LA VITA ETERNA E IO LO RISUSCITERO’ NELL’ULTIMO GIORNO”(Gv6,14)</a:t>
            </a:r>
          </a:p>
          <a:p>
            <a:r>
              <a:rPr lang="it-IT" sz="2400" dirty="0"/>
              <a:t>POVOCARONO LA DEFEZIONE </a:t>
            </a:r>
            <a:r>
              <a:rPr lang="it-IT" sz="2400" dirty="0" err="1"/>
              <a:t>DI</a:t>
            </a:r>
            <a:r>
              <a:rPr lang="it-IT" sz="2400" dirty="0"/>
              <a:t> NUMEROSI DISCEPOLI E CONSACRARONO IL RITO EUCARISTICO SOTTO L’INSEGNA DEL CIBO E DELLA GESTUALITA’ DEL MANGIARE E DEL </a:t>
            </a:r>
            <a:r>
              <a:rPr lang="it-IT" sz="2400" dirty="0" err="1"/>
              <a:t>BERE.LA</a:t>
            </a:r>
            <a:r>
              <a:rPr lang="it-IT" sz="2400" dirty="0"/>
              <a:t> FORMA PIU’ ALTA E SIGNIFICATIVA DEL RITO CRISTIANO SI ESPRIME IN UNA CENA CONDIVISA IN ASSEMBLEA DOVE IL PASTO E’ IL CORPO STESSO DEL SIGNORE GESU’.</a:t>
            </a:r>
            <a:endParaRPr lang="it-IT" sz="2400" dirty="0"/>
          </a:p>
        </p:txBody>
      </p:sp>
    </p:spTree>
    <p:extLst>
      <p:ext uri="{BB962C8B-B14F-4D97-AF65-F5344CB8AC3E}">
        <p14:creationId xmlns:p14="http://schemas.microsoft.com/office/powerpoint/2010/main" val="20488604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34</a:t>
            </a:fld>
            <a:endParaRPr lang="it-IT"/>
          </a:p>
        </p:txBody>
      </p:sp>
      <p:sp>
        <p:nvSpPr>
          <p:cNvPr id="3" name="CasellaDiTesto 2"/>
          <p:cNvSpPr txBox="1"/>
          <p:nvPr/>
        </p:nvSpPr>
        <p:spPr>
          <a:xfrm>
            <a:off x="1524000" y="0"/>
            <a:ext cx="9144000" cy="34163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it-IT" sz="2400" dirty="0"/>
              <a:t>A LIVELLO DIDATTICO E’ IMPORTANTE INIZIARE CON UN APPROCCIO ANTROPOLOGICO E</a:t>
            </a:r>
          </a:p>
          <a:p>
            <a:r>
              <a:rPr lang="it-IT" sz="2400" dirty="0"/>
              <a:t> ARRIVARE IN UN SECONDO TEMPO A QUELLO LITURGICO-SACRAMENTALE. NELLA NOSTRA ESPERIENZA UMANA MANGIARE E BERE SONO VEICOLI </a:t>
            </a:r>
            <a:r>
              <a:rPr lang="it-IT" sz="2400" dirty="0" err="1"/>
              <a:t>DI</a:t>
            </a:r>
            <a:r>
              <a:rPr lang="it-IT" sz="2400" dirty="0"/>
              <a:t> MOLTEPLICI SIGNIFICATI ESISTENZIALI SUI QUALI E’ BENE RIFLETTERE PER COMPRENDERE MEGLIO IL SENSO SIMBOLICO-RELIGIOSO ATTRIBUITO AD ESSI DALLA FEDE CRISTIANA.</a:t>
            </a:r>
          </a:p>
          <a:p>
            <a:r>
              <a:rPr lang="it-IT" sz="2400" dirty="0"/>
              <a:t>SI POSSONO INDIVIDUARE 4 SIGNIFICATI FONDAMENTALI NELL’ATTO DEL MANGIARE-BERE</a:t>
            </a:r>
            <a:endParaRPr lang="it-IT" sz="2400" dirty="0"/>
          </a:p>
        </p:txBody>
      </p:sp>
      <p:graphicFrame>
        <p:nvGraphicFramePr>
          <p:cNvPr id="4" name="Diagramma 3"/>
          <p:cNvGraphicFramePr/>
          <p:nvPr/>
        </p:nvGraphicFramePr>
        <p:xfrm>
          <a:off x="1524000" y="2786058"/>
          <a:ext cx="9144000" cy="4071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7654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72547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it-IT" dirty="0" smtClean="0"/>
              <a:t>NUTRIMENTO</a:t>
            </a:r>
            <a:endParaRPr lang="it-IT" dirty="0"/>
          </a:p>
        </p:txBody>
      </p:sp>
      <p:sp>
        <p:nvSpPr>
          <p:cNvPr id="3" name="Segnaposto numero diapositiva 2"/>
          <p:cNvSpPr>
            <a:spLocks noGrp="1"/>
          </p:cNvSpPr>
          <p:nvPr>
            <p:ph type="sldNum" sz="quarter" idx="12"/>
          </p:nvPr>
        </p:nvSpPr>
        <p:spPr/>
        <p:txBody>
          <a:bodyPr/>
          <a:lstStyle/>
          <a:p>
            <a:fld id="{174261D1-1253-45CE-9E2B-73F1F9B1AD1C}" type="slidenum">
              <a:rPr lang="it-IT" smtClean="0"/>
              <a:pPr/>
              <a:t>35</a:t>
            </a:fld>
            <a:endParaRPr lang="it-IT"/>
          </a:p>
        </p:txBody>
      </p:sp>
      <p:pic>
        <p:nvPicPr>
          <p:cNvPr id="4" name="Immagine 3" descr="3788_0.jpg"/>
          <p:cNvPicPr>
            <a:picLocks noChangeAspect="1"/>
          </p:cNvPicPr>
          <p:nvPr/>
        </p:nvPicPr>
        <p:blipFill>
          <a:blip r:embed="rId2"/>
          <a:stretch>
            <a:fillRect/>
          </a:stretch>
        </p:blipFill>
        <p:spPr>
          <a:xfrm>
            <a:off x="1524001" y="1071546"/>
            <a:ext cx="3214678" cy="2643206"/>
          </a:xfrm>
          <a:prstGeom prst="rect">
            <a:avLst/>
          </a:prstGeom>
        </p:spPr>
      </p:pic>
      <p:sp>
        <p:nvSpPr>
          <p:cNvPr id="5" name="CasellaDiTesto 4"/>
          <p:cNvSpPr txBox="1"/>
          <p:nvPr/>
        </p:nvSpPr>
        <p:spPr>
          <a:xfrm>
            <a:off x="4810116" y="1071546"/>
            <a:ext cx="5857884" cy="59093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it-IT" dirty="0"/>
              <a:t>SI POTREBBE PARTIRE CON UNA SCHEDA-INCHIEST ASULLE </a:t>
            </a:r>
          </a:p>
          <a:p>
            <a:r>
              <a:rPr lang="it-IT" dirty="0"/>
              <a:t>ABITUDINI ALIMENTARI DEI NOSTRI ALLIEVI: COSA MANGIANO, LUOGHI E ORARI PREFERITI, POI SI PUO’ ENTRARE NEL DETTAGLIO SU QUANTO E COME LA PUBBLICITA’ INCIDA SUI GUSTI ALIMENTARI E SU QUANTO L’INERCULTURALITA’ SOCIALE ABBIA MODIFICATO LE NOPSTRE ABITUDINI ALIMENTARI: </a:t>
            </a:r>
            <a:r>
              <a:rPr lang="it-IT" i="1" dirty="0"/>
              <a:t>SUSHI E KEBAB</a:t>
            </a:r>
            <a:r>
              <a:rPr lang="it-IT" dirty="0"/>
              <a:t> SONO DIVENTATI PIATTI COMUNI PUR ESSENDO TIPICI DEL GIAPPONE E TURCHIA, COSI’ COME LA NOSTRA PIZZA E’ PATRIMONIO UNESCO. SE LA CLASSE E’ FORMATA DA ALLIEVI </a:t>
            </a:r>
            <a:r>
              <a:rPr lang="it-IT" dirty="0" err="1"/>
              <a:t>DI</a:t>
            </a:r>
            <a:r>
              <a:rPr lang="it-IT" dirty="0"/>
              <a:t> DIVERSA NAZIONALITA’ SAREBBE INTERESSANTE FARE UN PICCOLO RICETTARIO </a:t>
            </a:r>
            <a:r>
              <a:rPr lang="it-IT" dirty="0" err="1"/>
              <a:t>DI</a:t>
            </a:r>
            <a:r>
              <a:rPr lang="it-IT" dirty="0"/>
              <a:t> CLASSE CON ALCUNI PIATTI TIPICI DEI PAESI </a:t>
            </a:r>
            <a:r>
              <a:rPr lang="it-IT" dirty="0" err="1"/>
              <a:t>DI</a:t>
            </a:r>
            <a:r>
              <a:rPr lang="it-IT" dirty="0"/>
              <a:t> PROVENIENZA RICERCANDONE LA STORIA E IL SIGNIFICATO( OCCASIONE, FESTIVITA’, MOTIVAZIONI </a:t>
            </a:r>
            <a:r>
              <a:rPr lang="it-IT" dirty="0" err="1"/>
              <a:t>DI</a:t>
            </a:r>
            <a:r>
              <a:rPr lang="it-IT" dirty="0"/>
              <a:t> UN CERTO </a:t>
            </a:r>
            <a:r>
              <a:rPr lang="it-IT" dirty="0" err="1"/>
              <a:t>ALIMENTO…</a:t>
            </a:r>
            <a:r>
              <a:rPr lang="it-IT" dirty="0"/>
              <a:t>)GIA’ DA QUESTO PRIMO APPROCCIO SI POSSONO TRARRE  SPUNTI </a:t>
            </a:r>
            <a:r>
              <a:rPr lang="it-IT" dirty="0" err="1"/>
              <a:t>DI</a:t>
            </a:r>
            <a:r>
              <a:rPr lang="it-IT" dirty="0"/>
              <a:t> RIFLESSIONE SUL RAPPORTO CIBO-CULTURA-VITA SOCIALE. ANALIZZARE IL VALORE AGGREGATIVO DEL CIBO E DELLA SUA PREPARAZIONE, IL LEGAME CONIL MONDO DEL LAVORO E CON LE OCCASIONI FESTIVE PUO’ PREPARARE IL TERRENO ALLA SIMBOLOGIASRELIGIOSO LITIRGICA</a:t>
            </a:r>
            <a:endParaRPr lang="it-IT" dirty="0"/>
          </a:p>
        </p:txBody>
      </p:sp>
    </p:spTree>
    <p:extLst>
      <p:ext uri="{BB962C8B-B14F-4D97-AF65-F5344CB8AC3E}">
        <p14:creationId xmlns:p14="http://schemas.microsoft.com/office/powerpoint/2010/main" val="1429934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 fame dello spirito: IL SENSO TRASLATO DEL CIBO</a:t>
            </a:r>
            <a:endParaRPr lang="it-IT" dirty="0"/>
          </a:p>
        </p:txBody>
      </p:sp>
      <p:sp>
        <p:nvSpPr>
          <p:cNvPr id="3" name="Segnaposto contenuto 2"/>
          <p:cNvSpPr>
            <a:spLocks noGrp="1"/>
          </p:cNvSpPr>
          <p:nvPr>
            <p:ph idx="1"/>
          </p:nvPr>
        </p:nvSpPr>
        <p:spPr/>
        <p:txBody>
          <a:bodyPr>
            <a:normAutofit/>
          </a:bodyPr>
          <a:lstStyle/>
          <a:p>
            <a:r>
              <a:rPr lang="it-IT" dirty="0" smtClean="0"/>
              <a:t>Interrogarsi su quali siano i bisogni fondamentali dello spirito, quali domande interiori emergono nell’animo come bisogni imprescindibili può essere un ottimo punto di partenza per far emergere le domande di senso più grandi della vita che non siamo abituati ad affrontare e alle quali la nostra </a:t>
            </a:r>
            <a:r>
              <a:rPr lang="it-IT" dirty="0" err="1" smtClean="0"/>
              <a:t>societa’</a:t>
            </a:r>
            <a:r>
              <a:rPr lang="it-IT" dirty="0" smtClean="0"/>
              <a:t> non sa rispondere. </a:t>
            </a:r>
            <a:endParaRPr lang="it-IT" dirty="0"/>
          </a:p>
        </p:txBody>
      </p:sp>
      <p:sp>
        <p:nvSpPr>
          <p:cNvPr id="4" name="Segnaposto numero diapositiva 3"/>
          <p:cNvSpPr>
            <a:spLocks noGrp="1"/>
          </p:cNvSpPr>
          <p:nvPr>
            <p:ph type="sldNum" sz="quarter" idx="12"/>
          </p:nvPr>
        </p:nvSpPr>
        <p:spPr/>
        <p:txBody>
          <a:bodyPr/>
          <a:lstStyle/>
          <a:p>
            <a:fld id="{174261D1-1253-45CE-9E2B-73F1F9B1AD1C}" type="slidenum">
              <a:rPr lang="it-IT" smtClean="0"/>
              <a:pPr/>
              <a:t>36</a:t>
            </a:fld>
            <a:endParaRPr lang="it-IT"/>
          </a:p>
        </p:txBody>
      </p:sp>
    </p:spTree>
    <p:extLst>
      <p:ext uri="{BB962C8B-B14F-4D97-AF65-F5344CB8AC3E}">
        <p14:creationId xmlns:p14="http://schemas.microsoft.com/office/powerpoint/2010/main" val="1354291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37</a:t>
            </a:fld>
            <a:endParaRPr lang="it-IT"/>
          </a:p>
        </p:txBody>
      </p:sp>
      <p:graphicFrame>
        <p:nvGraphicFramePr>
          <p:cNvPr id="3" name="Diagramma 2"/>
          <p:cNvGraphicFramePr/>
          <p:nvPr/>
        </p:nvGraphicFramePr>
        <p:xfrm>
          <a:off x="1738282" y="428604"/>
          <a:ext cx="8929718" cy="64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8106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38</a:t>
            </a:fld>
            <a:endParaRPr lang="it-IT"/>
          </a:p>
        </p:txBody>
      </p:sp>
      <p:sp>
        <p:nvSpPr>
          <p:cNvPr id="3" name="CasellaDiTesto 2"/>
          <p:cNvSpPr txBox="1"/>
          <p:nvPr/>
        </p:nvSpPr>
        <p:spPr>
          <a:xfrm>
            <a:off x="1524000" y="500043"/>
            <a:ext cx="9144000" cy="4524315"/>
          </a:xfrm>
          <a:prstGeom prst="rect">
            <a:avLst/>
          </a:prstGeom>
          <a:noFill/>
        </p:spPr>
        <p:txBody>
          <a:bodyPr wrap="square" rtlCol="0">
            <a:spAutoFit/>
          </a:bodyPr>
          <a:lstStyle/>
          <a:p>
            <a:r>
              <a:rPr lang="it-IT" sz="3200" dirty="0"/>
              <a:t>Sul valore del cibo come nutrimento si </a:t>
            </a:r>
            <a:r>
              <a:rPr lang="it-IT" sz="3200" dirty="0" err="1"/>
              <a:t>puo’</a:t>
            </a:r>
            <a:r>
              <a:rPr lang="it-IT" sz="3200" dirty="0"/>
              <a:t> proporre</a:t>
            </a:r>
          </a:p>
          <a:p>
            <a:r>
              <a:rPr lang="it-IT" sz="3200" dirty="0"/>
              <a:t> una scheda di esegesi del testo di </a:t>
            </a:r>
            <a:r>
              <a:rPr lang="it-IT" sz="3200" dirty="0" err="1"/>
              <a:t>Gv</a:t>
            </a:r>
            <a:r>
              <a:rPr lang="it-IT" sz="3200" dirty="0"/>
              <a:t> 6,1 -59: il discorso del pane di vita. L’EUCARISTIA  è il nutrimento spirituale. In questo testo si </a:t>
            </a:r>
            <a:r>
              <a:rPr lang="it-IT" sz="3200" dirty="0" err="1"/>
              <a:t>puo’</a:t>
            </a:r>
            <a:r>
              <a:rPr lang="it-IT" sz="3200" dirty="0"/>
              <a:t> anche lavorare sul concetto di </a:t>
            </a:r>
            <a:r>
              <a:rPr lang="it-IT" sz="3200" dirty="0" err="1"/>
              <a:t>nutrimento–</a:t>
            </a:r>
            <a:r>
              <a:rPr lang="it-IT" sz="3200" dirty="0"/>
              <a:t> dono sui vv32-33: “</a:t>
            </a:r>
            <a:r>
              <a:rPr lang="it-IT" sz="3200" i="1" dirty="0"/>
              <a:t>In </a:t>
            </a:r>
            <a:r>
              <a:rPr lang="it-IT" sz="3200" i="1" dirty="0" err="1"/>
              <a:t>verita’</a:t>
            </a:r>
            <a:r>
              <a:rPr lang="it-IT" sz="3200" i="1" dirty="0"/>
              <a:t> vi dico: non è Mose’ che vi ha dato il pane dal cielo, ma è il Padre mio che vi da’ il pane dal cielo, quello </a:t>
            </a:r>
            <a:r>
              <a:rPr lang="it-IT" sz="3200" i="1" dirty="0" err="1"/>
              <a:t>vero.infatti</a:t>
            </a:r>
            <a:r>
              <a:rPr lang="it-IT" sz="3200" i="1" dirty="0"/>
              <a:t> il pane di Dio è Colui che discende dal cielo e dà la vita al mondo”</a:t>
            </a:r>
            <a:endParaRPr lang="it-IT" sz="3200" dirty="0"/>
          </a:p>
        </p:txBody>
      </p:sp>
      <p:pic>
        <p:nvPicPr>
          <p:cNvPr id="4" name="Immagine 3" descr="index.jpg"/>
          <p:cNvPicPr>
            <a:picLocks noChangeAspect="1"/>
          </p:cNvPicPr>
          <p:nvPr/>
        </p:nvPicPr>
        <p:blipFill>
          <a:blip r:embed="rId2"/>
          <a:stretch>
            <a:fillRect/>
          </a:stretch>
        </p:blipFill>
        <p:spPr>
          <a:xfrm>
            <a:off x="6881818" y="4929198"/>
            <a:ext cx="3786182" cy="1928802"/>
          </a:xfrm>
          <a:prstGeom prst="rect">
            <a:avLst/>
          </a:prstGeom>
        </p:spPr>
      </p:pic>
      <p:pic>
        <p:nvPicPr>
          <p:cNvPr id="5" name="Immagine 4" descr="calice.jpg"/>
          <p:cNvPicPr>
            <a:picLocks noChangeAspect="1"/>
          </p:cNvPicPr>
          <p:nvPr/>
        </p:nvPicPr>
        <p:blipFill>
          <a:blip r:embed="rId3"/>
          <a:stretch>
            <a:fillRect/>
          </a:stretch>
        </p:blipFill>
        <p:spPr>
          <a:xfrm>
            <a:off x="2809852" y="5072075"/>
            <a:ext cx="3286148" cy="1785926"/>
          </a:xfrm>
          <a:prstGeom prst="rect">
            <a:avLst/>
          </a:prstGeom>
        </p:spPr>
      </p:pic>
    </p:spTree>
    <p:extLst>
      <p:ext uri="{BB962C8B-B14F-4D97-AF65-F5344CB8AC3E}">
        <p14:creationId xmlns:p14="http://schemas.microsoft.com/office/powerpoint/2010/main" val="679147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39</a:t>
            </a:fld>
            <a:endParaRPr lang="it-IT"/>
          </a:p>
        </p:txBody>
      </p:sp>
      <p:sp>
        <p:nvSpPr>
          <p:cNvPr id="3" name="CasellaDiTesto 2"/>
          <p:cNvSpPr txBox="1"/>
          <p:nvPr/>
        </p:nvSpPr>
        <p:spPr>
          <a:xfrm>
            <a:off x="1524000" y="4180344"/>
            <a:ext cx="9144000"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2800" dirty="0"/>
              <a:t>Due spunti di riflessione sui temi DONO, SACRIFICIO sono:</a:t>
            </a:r>
          </a:p>
          <a:p>
            <a:pPr marL="514350" indent="-514350">
              <a:buAutoNum type="arabicParenR"/>
            </a:pPr>
            <a:r>
              <a:rPr lang="it-IT" sz="2800" dirty="0"/>
              <a:t>Un eventuale tema scritto dal titolo: “Per che cosa e chi</a:t>
            </a:r>
          </a:p>
          <a:p>
            <a:pPr marL="514350" indent="-514350"/>
            <a:r>
              <a:rPr lang="it-IT" sz="2800" dirty="0"/>
              <a:t> dovrei ringraziare nella mia vita?”</a:t>
            </a:r>
          </a:p>
          <a:p>
            <a:pPr marL="514350" indent="-514350"/>
            <a:r>
              <a:rPr lang="it-IT" sz="2800" dirty="0"/>
              <a:t>2) Proporre un film che ponga al centro il tema del dono </a:t>
            </a:r>
          </a:p>
          <a:p>
            <a:pPr marL="514350" indent="-514350"/>
            <a:r>
              <a:rPr lang="it-IT" sz="2800" dirty="0"/>
              <a:t> della vita come sacrificio per gli altri (</a:t>
            </a:r>
            <a:r>
              <a:rPr lang="it-IT" sz="2800" dirty="0" err="1"/>
              <a:t>es</a:t>
            </a:r>
            <a:r>
              <a:rPr lang="it-IT" sz="2800" dirty="0"/>
              <a:t>: </a:t>
            </a:r>
            <a:r>
              <a:rPr lang="it-IT" sz="2800" dirty="0" err="1"/>
              <a:t>Grantorino</a:t>
            </a:r>
            <a:r>
              <a:rPr lang="it-IT" sz="2800" dirty="0"/>
              <a:t>, </a:t>
            </a:r>
          </a:p>
          <a:p>
            <a:pPr marL="514350" indent="-514350"/>
            <a:r>
              <a:rPr lang="it-IT" sz="2800" dirty="0"/>
              <a:t>Il pranzo di </a:t>
            </a:r>
            <a:r>
              <a:rPr lang="it-IT" sz="2800" dirty="0" err="1"/>
              <a:t>Babette</a:t>
            </a:r>
            <a:r>
              <a:rPr lang="it-IT" sz="2800" dirty="0"/>
              <a:t>)</a:t>
            </a:r>
            <a:endParaRPr lang="it-IT" sz="2800" dirty="0"/>
          </a:p>
        </p:txBody>
      </p:sp>
      <p:sp>
        <p:nvSpPr>
          <p:cNvPr id="5" name="CasellaDiTesto 4"/>
          <p:cNvSpPr txBox="1"/>
          <p:nvPr/>
        </p:nvSpPr>
        <p:spPr>
          <a:xfrm>
            <a:off x="1524000" y="0"/>
            <a:ext cx="9208372" cy="156966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it-IT" sz="3200" dirty="0"/>
              <a:t>COMPRENDERE L’EUCARISTA COME DONO </a:t>
            </a:r>
            <a:r>
              <a:rPr lang="it-IT" sz="3200" dirty="0" err="1"/>
              <a:t>DI</a:t>
            </a:r>
            <a:r>
              <a:rPr lang="it-IT" sz="3200" dirty="0"/>
              <a:t> UNA RELAZIONE VITALE CON Cristo in analogia all’</a:t>
            </a:r>
            <a:r>
              <a:rPr lang="it-IT" sz="3200" dirty="0" err="1"/>
              <a:t>essenzialita</a:t>
            </a:r>
            <a:r>
              <a:rPr lang="it-IT" sz="3200" dirty="0"/>
              <a:t>’ del cibo</a:t>
            </a:r>
          </a:p>
        </p:txBody>
      </p:sp>
      <p:pic>
        <p:nvPicPr>
          <p:cNvPr id="6" name="Immagine 5" descr="http _i.huffpost.com_gen_4477044_images_n-CENACOLO-628x314.jpg"/>
          <p:cNvPicPr>
            <a:picLocks noChangeAspect="1"/>
          </p:cNvPicPr>
          <p:nvPr/>
        </p:nvPicPr>
        <p:blipFill>
          <a:blip r:embed="rId2"/>
          <a:stretch>
            <a:fillRect/>
          </a:stretch>
        </p:blipFill>
        <p:spPr>
          <a:xfrm>
            <a:off x="2095472" y="1714488"/>
            <a:ext cx="8001000" cy="2214564"/>
          </a:xfrm>
          <a:prstGeom prst="rect">
            <a:avLst/>
          </a:prstGeom>
        </p:spPr>
      </p:pic>
    </p:spTree>
    <p:extLst>
      <p:ext uri="{BB962C8B-B14F-4D97-AF65-F5344CB8AC3E}">
        <p14:creationId xmlns:p14="http://schemas.microsoft.com/office/powerpoint/2010/main" val="5241021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725470"/>
          </a:xfrm>
        </p:spPr>
        <p:style>
          <a:lnRef idx="1">
            <a:schemeClr val="dk1"/>
          </a:lnRef>
          <a:fillRef idx="2">
            <a:schemeClr val="dk1"/>
          </a:fillRef>
          <a:effectRef idx="1">
            <a:schemeClr val="dk1"/>
          </a:effectRef>
          <a:fontRef idx="minor">
            <a:schemeClr val="dk1"/>
          </a:fontRef>
        </p:style>
        <p:txBody>
          <a:bodyPr>
            <a:normAutofit/>
          </a:bodyPr>
          <a:lstStyle/>
          <a:p>
            <a:r>
              <a:rPr lang="it-IT" sz="2800" dirty="0"/>
              <a:t>ATTIVITA’ DIDATTICA SUI COLORI</a:t>
            </a:r>
            <a:endParaRPr lang="it-IT" sz="2800" dirty="0"/>
          </a:p>
        </p:txBody>
      </p:sp>
      <p:sp>
        <p:nvSpPr>
          <p:cNvPr id="3" name="Segnaposto contenuto 2"/>
          <p:cNvSpPr>
            <a:spLocks noGrp="1"/>
          </p:cNvSpPr>
          <p:nvPr>
            <p:ph idx="1"/>
          </p:nvPr>
        </p:nvSpPr>
        <p:spPr>
          <a:xfrm>
            <a:off x="1524000" y="1214422"/>
            <a:ext cx="9144000" cy="5429288"/>
          </a:xfrm>
        </p:spPr>
        <p:txBody>
          <a:bodyPr>
            <a:normAutofit/>
          </a:bodyPr>
          <a:lstStyle/>
          <a:p>
            <a:r>
              <a:rPr lang="it-IT" sz="2400" dirty="0"/>
              <a:t>IL PRIMO ESERCIZIO PER COMPRENDERE IL VALORE SIMBOLICO DEI COLORI E’ FARE DISEGNI LIBERI SU OGGETTI DELLA NOSTRA ESPERIENZA QUOTIDIANA NEI QUALI I COLORI ASSUMONO UNA PARTICOLARE IMPORTANZA: SEMAFORO, BANDIERA, CARTELLI STRADALI UTILIZZANO I COLORI PER VEICOLARE SIGNIFICATI SOCIALMENTE RICONOSCIUTI</a:t>
            </a:r>
          </a:p>
          <a:p>
            <a:r>
              <a:rPr lang="it-IT" sz="2400" dirty="0"/>
              <a:t>SUCCESSIVAMENTE SI PUO’ PASSARE AI SIGNIFICATI PIU’ EMOTIVI CHE DIAMO ISTINTIVAMENTE AI DIVERSI COLORI, ES. ROSSO – SANGUE – VIOLENZA – FUOCO – CALDO </a:t>
            </a:r>
          </a:p>
          <a:p>
            <a:r>
              <a:rPr lang="it-IT" sz="2400" dirty="0"/>
              <a:t>NERO </a:t>
            </a:r>
            <a:r>
              <a:rPr lang="it-IT" sz="2400" dirty="0" err="1"/>
              <a:t>–BUIO</a:t>
            </a:r>
            <a:r>
              <a:rPr lang="it-IT" sz="2400" dirty="0"/>
              <a:t> </a:t>
            </a:r>
            <a:r>
              <a:rPr lang="it-IT" sz="2400" dirty="0" err="1"/>
              <a:t>–NOTTE</a:t>
            </a:r>
            <a:r>
              <a:rPr lang="it-IT" sz="2400" dirty="0"/>
              <a:t> – PERICOLO </a:t>
            </a:r>
            <a:r>
              <a:rPr lang="it-IT" sz="2400" dirty="0" err="1"/>
              <a:t>–MORTE</a:t>
            </a:r>
            <a:endParaRPr lang="it-IT" sz="2400" dirty="0"/>
          </a:p>
          <a:p>
            <a:r>
              <a:rPr lang="it-IT" sz="2400" dirty="0"/>
              <a:t>GIALLO: SOLE </a:t>
            </a:r>
            <a:r>
              <a:rPr lang="it-IT" sz="2400" dirty="0" err="1"/>
              <a:t>–MARE</a:t>
            </a:r>
            <a:r>
              <a:rPr lang="it-IT" sz="2400" dirty="0"/>
              <a:t> </a:t>
            </a:r>
            <a:r>
              <a:rPr lang="it-IT" sz="2400" dirty="0" err="1"/>
              <a:t>–ESTATE</a:t>
            </a:r>
            <a:r>
              <a:rPr lang="it-IT" sz="2400" dirty="0"/>
              <a:t> -VACANZE</a:t>
            </a:r>
          </a:p>
          <a:p>
            <a:pPr>
              <a:buNone/>
            </a:pPr>
            <a:endParaRPr lang="it-IT" sz="2400" dirty="0"/>
          </a:p>
        </p:txBody>
      </p:sp>
      <p:sp>
        <p:nvSpPr>
          <p:cNvPr id="4" name="Segnaposto numero diapositiva 3"/>
          <p:cNvSpPr>
            <a:spLocks noGrp="1"/>
          </p:cNvSpPr>
          <p:nvPr>
            <p:ph type="sldNum" sz="quarter" idx="12"/>
          </p:nvPr>
        </p:nvSpPr>
        <p:spPr/>
        <p:txBody>
          <a:bodyPr/>
          <a:lstStyle/>
          <a:p>
            <a:fld id="{174261D1-1253-45CE-9E2B-73F1F9B1AD1C}" type="slidenum">
              <a:rPr lang="it-IT" smtClean="0"/>
              <a:pPr/>
              <a:t>4</a:t>
            </a:fld>
            <a:endParaRPr lang="it-IT"/>
          </a:p>
        </p:txBody>
      </p:sp>
      <p:sp>
        <p:nvSpPr>
          <p:cNvPr id="6" name="Rettangolo 5"/>
          <p:cNvSpPr/>
          <p:nvPr/>
        </p:nvSpPr>
        <p:spPr>
          <a:xfrm>
            <a:off x="1881158" y="4071942"/>
            <a:ext cx="18473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it-IT"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698742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582594"/>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it-IT" dirty="0" smtClean="0"/>
              <a:t>NATURA</a:t>
            </a:r>
            <a:endParaRPr lang="it-IT" dirty="0"/>
          </a:p>
        </p:txBody>
      </p:sp>
      <p:pic>
        <p:nvPicPr>
          <p:cNvPr id="5" name="Segnaposto contenuto 4" descr="GettyImages-659594406-kYrD-U11002623413213jjD-1024x576@LaStampa.it.jpg"/>
          <p:cNvPicPr>
            <a:picLocks noGrp="1" noChangeAspect="1"/>
          </p:cNvPicPr>
          <p:nvPr>
            <p:ph idx="1"/>
          </p:nvPr>
        </p:nvPicPr>
        <p:blipFill>
          <a:blip r:embed="rId2"/>
          <a:stretch>
            <a:fillRect/>
          </a:stretch>
        </p:blipFill>
        <p:spPr>
          <a:xfrm>
            <a:off x="1524001" y="1000108"/>
            <a:ext cx="4253023" cy="4357718"/>
          </a:xfrm>
        </p:spPr>
      </p:pic>
      <p:sp>
        <p:nvSpPr>
          <p:cNvPr id="4" name="Segnaposto numero diapositiva 3"/>
          <p:cNvSpPr>
            <a:spLocks noGrp="1"/>
          </p:cNvSpPr>
          <p:nvPr>
            <p:ph type="sldNum" sz="quarter" idx="12"/>
          </p:nvPr>
        </p:nvSpPr>
        <p:spPr/>
        <p:txBody>
          <a:bodyPr/>
          <a:lstStyle/>
          <a:p>
            <a:fld id="{174261D1-1253-45CE-9E2B-73F1F9B1AD1C}" type="slidenum">
              <a:rPr lang="it-IT" smtClean="0"/>
              <a:pPr/>
              <a:t>40</a:t>
            </a:fld>
            <a:endParaRPr lang="it-IT"/>
          </a:p>
        </p:txBody>
      </p:sp>
      <p:sp>
        <p:nvSpPr>
          <p:cNvPr id="6" name="CasellaDiTesto 5"/>
          <p:cNvSpPr txBox="1"/>
          <p:nvPr/>
        </p:nvSpPr>
        <p:spPr>
          <a:xfrm>
            <a:off x="6024562" y="1000109"/>
            <a:ext cx="4643438" cy="4708981"/>
          </a:xfrm>
          <a:prstGeom prst="rect">
            <a:avLst/>
          </a:prstGeom>
          <a:noFill/>
        </p:spPr>
        <p:txBody>
          <a:bodyPr wrap="square" rtlCol="0">
            <a:spAutoFit/>
          </a:bodyPr>
          <a:lstStyle/>
          <a:p>
            <a:r>
              <a:rPr lang="it-IT" sz="2000" dirty="0"/>
              <a:t>Il cibo ci radica nel mondo organico e ci costringe a prendere contatto con il mondo vegetale, animale e minerale del quale siamo fatti anche noi. La relazione col cibo è relazione</a:t>
            </a:r>
          </a:p>
          <a:p>
            <a:r>
              <a:rPr lang="it-IT" sz="2000" dirty="0"/>
              <a:t>Con l’ambiente e ci riconduce  al nostro livello biologico – materiale dunque alla nostra fragilità. E’ relazione con la vita in generale. E’ noto che problemi </a:t>
            </a:r>
            <a:r>
              <a:rPr lang="it-IT" sz="2000" dirty="0" err="1"/>
              <a:t>affettivi-relazionali</a:t>
            </a:r>
            <a:r>
              <a:rPr lang="it-IT" sz="2000" dirty="0"/>
              <a:t> generano disturbi alimentari come anoressia e bulimia. Assimilare alimenti dal mondo esterno non è solo questione di nutrimento fisiologico,ma anche interazione con gli altri, la vita, il tempo e lo spazio, il nostro corpo.</a:t>
            </a:r>
            <a:endParaRPr lang="it-IT" sz="2000" dirty="0"/>
          </a:p>
        </p:txBody>
      </p:sp>
    </p:spTree>
    <p:extLst>
      <p:ext uri="{BB962C8B-B14F-4D97-AF65-F5344CB8AC3E}">
        <p14:creationId xmlns:p14="http://schemas.microsoft.com/office/powerpoint/2010/main" val="2001993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41</a:t>
            </a:fld>
            <a:endParaRPr lang="it-IT"/>
          </a:p>
        </p:txBody>
      </p:sp>
      <p:pic>
        <p:nvPicPr>
          <p:cNvPr id="3" name="Immagine 2" descr="grano-e1487517011141.jpg"/>
          <p:cNvPicPr>
            <a:picLocks noChangeAspect="1"/>
          </p:cNvPicPr>
          <p:nvPr/>
        </p:nvPicPr>
        <p:blipFill>
          <a:blip r:embed="rId2"/>
          <a:stretch>
            <a:fillRect/>
          </a:stretch>
        </p:blipFill>
        <p:spPr>
          <a:xfrm>
            <a:off x="1524000" y="0"/>
            <a:ext cx="4357686" cy="2609060"/>
          </a:xfrm>
          <a:prstGeom prst="rect">
            <a:avLst/>
          </a:prstGeom>
        </p:spPr>
      </p:pic>
      <p:pic>
        <p:nvPicPr>
          <p:cNvPr id="4" name="Immagine 3" descr="uva-fragola1.jpg"/>
          <p:cNvPicPr>
            <a:picLocks noChangeAspect="1"/>
          </p:cNvPicPr>
          <p:nvPr/>
        </p:nvPicPr>
        <p:blipFill>
          <a:blip r:embed="rId3" cstate="print"/>
          <a:stretch>
            <a:fillRect/>
          </a:stretch>
        </p:blipFill>
        <p:spPr>
          <a:xfrm>
            <a:off x="5785104" y="3803904"/>
            <a:ext cx="4882896" cy="3054096"/>
          </a:xfrm>
          <a:prstGeom prst="rect">
            <a:avLst/>
          </a:prstGeom>
        </p:spPr>
      </p:pic>
      <p:sp>
        <p:nvSpPr>
          <p:cNvPr id="5" name="CasellaDiTesto 4"/>
          <p:cNvSpPr txBox="1"/>
          <p:nvPr/>
        </p:nvSpPr>
        <p:spPr>
          <a:xfrm>
            <a:off x="5810248" y="0"/>
            <a:ext cx="4857752" cy="3416320"/>
          </a:xfrm>
          <a:prstGeom prst="rect">
            <a:avLst/>
          </a:prstGeom>
          <a:noFill/>
        </p:spPr>
        <p:txBody>
          <a:bodyPr wrap="square" rtlCol="0">
            <a:spAutoFit/>
          </a:bodyPr>
          <a:lstStyle/>
          <a:p>
            <a:r>
              <a:rPr lang="it-IT" sz="2400" dirty="0"/>
              <a:t>PROPOSTA OPERATIVA: ricercare i testi evangelici</a:t>
            </a:r>
          </a:p>
          <a:p>
            <a:r>
              <a:rPr lang="it-IT" sz="2400" dirty="0"/>
              <a:t> nei quali Gesù utilizza simboli di nutrimento per</a:t>
            </a:r>
          </a:p>
          <a:p>
            <a:r>
              <a:rPr lang="it-IT" sz="2400" dirty="0"/>
              <a:t>Rivelare qualcosa di sé: </a:t>
            </a:r>
            <a:r>
              <a:rPr lang="it-IT" sz="2400" dirty="0" err="1"/>
              <a:t>vIte</a:t>
            </a:r>
            <a:r>
              <a:rPr lang="it-IT" sz="2400" dirty="0"/>
              <a:t> e tralci(   ), acqua e vino</a:t>
            </a:r>
          </a:p>
          <a:p>
            <a:r>
              <a:rPr lang="it-IT" sz="2400" dirty="0"/>
              <a:t>Grano(…)  e il simbolismo  di questo elementi naturali che Egli ha utilizzato per rivelare il suo mistero</a:t>
            </a:r>
            <a:endParaRPr lang="it-IT" sz="2400" dirty="0"/>
          </a:p>
        </p:txBody>
      </p:sp>
      <p:sp>
        <p:nvSpPr>
          <p:cNvPr id="6" name="Rettangolo 5"/>
          <p:cNvSpPr/>
          <p:nvPr/>
        </p:nvSpPr>
        <p:spPr>
          <a:xfrm>
            <a:off x="1524000" y="2610684"/>
            <a:ext cx="4330866" cy="4247317"/>
          </a:xfrm>
          <a:prstGeom prst="rect">
            <a:avLst/>
          </a:prstGeom>
          <a:noFill/>
        </p:spPr>
        <p:txBody>
          <a:bodyPr wrap="none" lIns="91440" tIns="45720" rIns="91440" bIns="45720">
            <a:spAutoFit/>
          </a:bodyPr>
          <a:lstStyle/>
          <a:p>
            <a:pPr algn="ctr"/>
            <a:r>
              <a:rPr lang="it-I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IL CIBO-natura</a:t>
            </a:r>
          </a:p>
          <a:p>
            <a:pPr algn="ctr"/>
            <a:r>
              <a:rPr lang="it-I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COME RIVELA</a:t>
            </a:r>
          </a:p>
          <a:p>
            <a:pPr algn="ctr"/>
            <a:r>
              <a:rPr lang="it-I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ZIONE DEL </a:t>
            </a:r>
          </a:p>
          <a:p>
            <a:pPr algn="ctr"/>
            <a:r>
              <a:rPr lang="it-I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MISTERO</a:t>
            </a:r>
          </a:p>
          <a:p>
            <a:pPr algn="ctr"/>
            <a:r>
              <a:rPr lang="it-IT" sz="5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a:t>
            </a:r>
            <a:r>
              <a:rPr lang="it-I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CRISTO</a:t>
            </a:r>
          </a:p>
        </p:txBody>
      </p:sp>
    </p:spTree>
    <p:extLst>
      <p:ext uri="{BB962C8B-B14F-4D97-AF65-F5344CB8AC3E}">
        <p14:creationId xmlns:p14="http://schemas.microsoft.com/office/powerpoint/2010/main" val="1383013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796908"/>
          </a:xfrm>
        </p:spPr>
        <p:style>
          <a:lnRef idx="2">
            <a:schemeClr val="dk1">
              <a:shade val="50000"/>
            </a:schemeClr>
          </a:lnRef>
          <a:fillRef idx="1">
            <a:schemeClr val="dk1"/>
          </a:fillRef>
          <a:effectRef idx="0">
            <a:schemeClr val="dk1"/>
          </a:effectRef>
          <a:fontRef idx="minor">
            <a:schemeClr val="lt1"/>
          </a:fontRef>
        </p:style>
        <p:txBody>
          <a:bodyPr/>
          <a:lstStyle/>
          <a:p>
            <a:r>
              <a:rPr lang="it-IT" dirty="0" smtClean="0"/>
              <a:t>RELAZIONE</a:t>
            </a:r>
            <a:endParaRPr lang="it-IT" dirty="0"/>
          </a:p>
        </p:txBody>
      </p:sp>
      <p:sp>
        <p:nvSpPr>
          <p:cNvPr id="3" name="Segnaposto contenuto 2"/>
          <p:cNvSpPr>
            <a:spLocks noGrp="1"/>
          </p:cNvSpPr>
          <p:nvPr>
            <p:ph idx="1"/>
          </p:nvPr>
        </p:nvSpPr>
        <p:spPr>
          <a:xfrm>
            <a:off x="1524000" y="1214422"/>
            <a:ext cx="9144000" cy="5643578"/>
          </a:xfrm>
        </p:spPr>
        <p:txBody>
          <a:bodyPr/>
          <a:lstStyle/>
          <a:p>
            <a:r>
              <a:rPr lang="it-IT" dirty="0" smtClean="0"/>
              <a:t>IL CIBO COME VEICOLO </a:t>
            </a:r>
            <a:r>
              <a:rPr lang="it-IT" dirty="0" err="1" smtClean="0"/>
              <a:t>DI</a:t>
            </a:r>
            <a:r>
              <a:rPr lang="it-IT" dirty="0" smtClean="0"/>
              <a:t> RELAZIONE E AFFETTO . </a:t>
            </a:r>
            <a:r>
              <a:rPr lang="it-IT" smtClean="0"/>
              <a:t>NE </a:t>
            </a:r>
            <a:r>
              <a:rPr lang="it-IT" dirty="0" smtClean="0"/>
              <a:t>ABBIAMO GIA’ PARLATO. </a:t>
            </a:r>
          </a:p>
          <a:p>
            <a:r>
              <a:rPr lang="it-IT" dirty="0" smtClean="0"/>
              <a:t>UN GIOCO DIVERTENTE: RICERCARE TUTTE LE ESPRESSIONI SIMBOLICHE USATE NELLE RELAZIONI AFFETTIVE CHE RICHIAMANO IDEA DEL CIBO : “TI MANGEREI”, “SEI BUONO COME IL PANE” </a:t>
            </a:r>
            <a:r>
              <a:rPr lang="it-IT" dirty="0" err="1" smtClean="0"/>
              <a:t>ECC…E</a:t>
            </a:r>
            <a:r>
              <a:rPr lang="it-IT" dirty="0" smtClean="0"/>
              <a:t> IL BACIO CHE SI FA CON LA BOCCA STESSA PARTE DEL CORPO USATA PER NUTRIRSI →IL NOSTRO CORPO E’ UN SIMBOLO ESSO STESSO</a:t>
            </a:r>
            <a:endParaRPr lang="it-IT" dirty="0"/>
          </a:p>
        </p:txBody>
      </p:sp>
      <p:sp>
        <p:nvSpPr>
          <p:cNvPr id="4" name="Segnaposto numero diapositiva 3"/>
          <p:cNvSpPr>
            <a:spLocks noGrp="1"/>
          </p:cNvSpPr>
          <p:nvPr>
            <p:ph type="sldNum" sz="quarter" idx="12"/>
          </p:nvPr>
        </p:nvSpPr>
        <p:spPr/>
        <p:txBody>
          <a:bodyPr/>
          <a:lstStyle/>
          <a:p>
            <a:fld id="{174261D1-1253-45CE-9E2B-73F1F9B1AD1C}" type="slidenum">
              <a:rPr lang="it-IT" smtClean="0"/>
              <a:pPr/>
              <a:t>42</a:t>
            </a:fld>
            <a:endParaRPr lang="it-IT"/>
          </a:p>
        </p:txBody>
      </p:sp>
    </p:spTree>
    <p:extLst>
      <p:ext uri="{BB962C8B-B14F-4D97-AF65-F5344CB8AC3E}">
        <p14:creationId xmlns:p14="http://schemas.microsoft.com/office/powerpoint/2010/main" val="2856560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65403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it-IT" dirty="0" smtClean="0"/>
              <a:t>OSPITALITA’ -RINGRAZIAMENTO</a:t>
            </a:r>
            <a:endParaRPr lang="it-IT" dirty="0"/>
          </a:p>
        </p:txBody>
      </p:sp>
      <p:pic>
        <p:nvPicPr>
          <p:cNvPr id="5" name="Segnaposto contenuto 4" descr="images.jpg"/>
          <p:cNvPicPr>
            <a:picLocks noGrp="1" noChangeAspect="1"/>
          </p:cNvPicPr>
          <p:nvPr>
            <p:ph idx="1"/>
          </p:nvPr>
        </p:nvPicPr>
        <p:blipFill>
          <a:blip r:embed="rId2"/>
          <a:stretch>
            <a:fillRect/>
          </a:stretch>
        </p:blipFill>
        <p:spPr>
          <a:xfrm>
            <a:off x="4024298" y="1071546"/>
            <a:ext cx="4357718" cy="3071834"/>
          </a:xfrm>
        </p:spPr>
      </p:pic>
      <p:sp>
        <p:nvSpPr>
          <p:cNvPr id="4" name="Segnaposto numero diapositiva 3"/>
          <p:cNvSpPr>
            <a:spLocks noGrp="1"/>
          </p:cNvSpPr>
          <p:nvPr>
            <p:ph type="sldNum" sz="quarter" idx="12"/>
          </p:nvPr>
        </p:nvSpPr>
        <p:spPr/>
        <p:txBody>
          <a:bodyPr/>
          <a:lstStyle/>
          <a:p>
            <a:fld id="{174261D1-1253-45CE-9E2B-73F1F9B1AD1C}" type="slidenum">
              <a:rPr lang="it-IT" smtClean="0"/>
              <a:pPr/>
              <a:t>43</a:t>
            </a:fld>
            <a:endParaRPr lang="it-IT"/>
          </a:p>
        </p:txBody>
      </p:sp>
      <p:sp>
        <p:nvSpPr>
          <p:cNvPr id="6" name="CasellaDiTesto 5"/>
          <p:cNvSpPr txBox="1"/>
          <p:nvPr/>
        </p:nvSpPr>
        <p:spPr>
          <a:xfrm>
            <a:off x="1524001" y="4214818"/>
            <a:ext cx="9144000" cy="2308324"/>
          </a:xfrm>
          <a:prstGeom prst="rect">
            <a:avLst/>
          </a:prstGeom>
          <a:noFill/>
        </p:spPr>
        <p:txBody>
          <a:bodyPr wrap="square" rtlCol="0">
            <a:spAutoFit/>
          </a:bodyPr>
          <a:lstStyle/>
          <a:p>
            <a:r>
              <a:rPr lang="it-IT" dirty="0"/>
              <a:t>LA CONDIVISIONE DEL CIBO E’ DA SEMPRE  SEGNO </a:t>
            </a:r>
            <a:r>
              <a:rPr lang="it-IT" dirty="0" err="1"/>
              <a:t>DI</a:t>
            </a:r>
            <a:r>
              <a:rPr lang="it-IT" dirty="0"/>
              <a:t> CONDIVISIONE </a:t>
            </a:r>
            <a:r>
              <a:rPr lang="it-IT" dirty="0" err="1"/>
              <a:t>DI</a:t>
            </a:r>
            <a:r>
              <a:rPr lang="it-IT" dirty="0"/>
              <a:t> VITA. STAR BENE INSIEME  VUOL DIRE MANGIARE E BERE INSIEME; ACCOGLIERE QUALCUNO IN CASA E’ SINONIMO </a:t>
            </a:r>
            <a:r>
              <a:rPr lang="it-IT" dirty="0" err="1"/>
              <a:t>DI</a:t>
            </a:r>
            <a:r>
              <a:rPr lang="it-IT" dirty="0"/>
              <a:t> OFFRIRE  UN CAFFE’, UNA CENA, A SECONDA DEL GRADO </a:t>
            </a:r>
            <a:r>
              <a:rPr lang="it-IT" dirty="0" err="1"/>
              <a:t>DI</a:t>
            </a:r>
            <a:r>
              <a:rPr lang="it-IT" dirty="0"/>
              <a:t> CONOSCENZA.</a:t>
            </a:r>
          </a:p>
          <a:p>
            <a:r>
              <a:rPr lang="it-IT" dirty="0"/>
              <a:t>ANCHE LA BIBBIA CONOSCE QUESTA DINAMICA RELAZIONALE CHE DIVENTA UNA DINAMICA </a:t>
            </a:r>
            <a:r>
              <a:rPr lang="it-IT" dirty="0" err="1"/>
              <a:t>DI</a:t>
            </a:r>
            <a:r>
              <a:rPr lang="it-IT" dirty="0"/>
              <a:t> RELAZIONE: L’EPISODIO </a:t>
            </a:r>
            <a:r>
              <a:rPr lang="it-IT" dirty="0" err="1"/>
              <a:t>DI</a:t>
            </a:r>
            <a:r>
              <a:rPr lang="it-IT" dirty="0"/>
              <a:t> ABRAMO ALLE QUERCE </a:t>
            </a:r>
            <a:r>
              <a:rPr lang="it-IT" dirty="0" err="1"/>
              <a:t>DI</a:t>
            </a:r>
            <a:r>
              <a:rPr lang="it-IT" dirty="0"/>
              <a:t> MAMRE E I DIVERSI RACCONTI </a:t>
            </a:r>
            <a:r>
              <a:rPr lang="it-IT" dirty="0" err="1"/>
              <a:t>DI</a:t>
            </a:r>
            <a:r>
              <a:rPr lang="it-IT" dirty="0"/>
              <a:t> INVITI A CENA </a:t>
            </a:r>
            <a:r>
              <a:rPr lang="it-IT" dirty="0" err="1"/>
              <a:t>DI</a:t>
            </a:r>
            <a:r>
              <a:rPr lang="it-IT" dirty="0"/>
              <a:t> GESU’: DA MATTEO IL PUBBLICANO, ALLA FAMIGLIA </a:t>
            </a:r>
            <a:r>
              <a:rPr lang="it-IT" dirty="0" err="1"/>
              <a:t>DI</a:t>
            </a:r>
            <a:r>
              <a:rPr lang="it-IT" dirty="0"/>
              <a:t> LAZZARO A SIMONE IL FARISEO ECC.</a:t>
            </a:r>
          </a:p>
          <a:p>
            <a:endParaRPr lang="it-IT" dirty="0"/>
          </a:p>
        </p:txBody>
      </p:sp>
    </p:spTree>
    <p:extLst>
      <p:ext uri="{BB962C8B-B14F-4D97-AF65-F5344CB8AC3E}">
        <p14:creationId xmlns:p14="http://schemas.microsoft.com/office/powerpoint/2010/main" val="3735946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1011222"/>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it-IT" sz="2400" dirty="0"/>
              <a:t>UNA VOLTA RICONOSCIUTO IL VALORE SIMBOLICO ATTRIBUITO AI COLORI, SI PUO’ SPIEGARE IL SIGNIFICATO DEI 4 COLORI LITURGICI</a:t>
            </a:r>
            <a:endParaRPr lang="it-IT" sz="2400" dirty="0"/>
          </a:p>
        </p:txBody>
      </p:sp>
      <p:sp>
        <p:nvSpPr>
          <p:cNvPr id="3" name="Segnaposto contenuto 2"/>
          <p:cNvSpPr>
            <a:spLocks noGrp="1"/>
          </p:cNvSpPr>
          <p:nvPr>
            <p:ph idx="1"/>
          </p:nvPr>
        </p:nvSpPr>
        <p:spPr/>
        <p:txBody>
          <a:bodyPr/>
          <a:lstStyle/>
          <a:p>
            <a:endParaRPr lang="it-IT"/>
          </a:p>
        </p:txBody>
      </p:sp>
      <p:sp>
        <p:nvSpPr>
          <p:cNvPr id="4" name="Segnaposto numero diapositiva 3"/>
          <p:cNvSpPr>
            <a:spLocks noGrp="1"/>
          </p:cNvSpPr>
          <p:nvPr>
            <p:ph type="sldNum" sz="quarter" idx="12"/>
          </p:nvPr>
        </p:nvSpPr>
        <p:spPr/>
        <p:txBody>
          <a:bodyPr/>
          <a:lstStyle/>
          <a:p>
            <a:fld id="{174261D1-1253-45CE-9E2B-73F1F9B1AD1C}" type="slidenum">
              <a:rPr lang="it-IT" smtClean="0"/>
              <a:pPr/>
              <a:t>5</a:t>
            </a:fld>
            <a:endParaRPr lang="it-IT"/>
          </a:p>
        </p:txBody>
      </p:sp>
      <p:pic>
        <p:nvPicPr>
          <p:cNvPr id="2050" name="Picture 2" descr="E:\IMMAGINI\Colori-Liturgici.jpeg"/>
          <p:cNvPicPr>
            <a:picLocks noChangeAspect="1" noChangeArrowheads="1"/>
          </p:cNvPicPr>
          <p:nvPr/>
        </p:nvPicPr>
        <p:blipFill>
          <a:blip r:embed="rId2"/>
          <a:srcRect/>
          <a:stretch>
            <a:fillRect/>
          </a:stretch>
        </p:blipFill>
        <p:spPr bwMode="auto">
          <a:xfrm>
            <a:off x="2024034" y="1142984"/>
            <a:ext cx="8358246" cy="5715016"/>
          </a:xfrm>
          <a:prstGeom prst="rect">
            <a:avLst/>
          </a:prstGeom>
          <a:noFill/>
        </p:spPr>
      </p:pic>
    </p:spTree>
    <p:extLst>
      <p:ext uri="{BB962C8B-B14F-4D97-AF65-F5344CB8AC3E}">
        <p14:creationId xmlns:p14="http://schemas.microsoft.com/office/powerpoint/2010/main" val="2764825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it-IT" sz="2800" dirty="0"/>
              <a:t>NASO E OLFATTO. </a:t>
            </a:r>
            <a:r>
              <a:rPr lang="it-IT" sz="2800"/>
              <a:t>SENTIRE UNA PRESENZA ATTRAVERSO GLI ODORI</a:t>
            </a:r>
            <a:endParaRPr lang="it-IT" sz="2800"/>
          </a:p>
        </p:txBody>
      </p:sp>
      <p:sp>
        <p:nvSpPr>
          <p:cNvPr id="3" name="Segnaposto contenuto 2"/>
          <p:cNvSpPr>
            <a:spLocks noGrp="1"/>
          </p:cNvSpPr>
          <p:nvPr>
            <p:ph idx="1"/>
          </p:nvPr>
        </p:nvSpPr>
        <p:spPr>
          <a:xfrm>
            <a:off x="1981200" y="1600200"/>
            <a:ext cx="8229600" cy="4972072"/>
          </a:xfrm>
        </p:spPr>
        <p:style>
          <a:lnRef idx="1">
            <a:schemeClr val="accent1"/>
          </a:lnRef>
          <a:fillRef idx="2">
            <a:schemeClr val="accent1"/>
          </a:fillRef>
          <a:effectRef idx="1">
            <a:schemeClr val="accent1"/>
          </a:effectRef>
          <a:fontRef idx="minor">
            <a:schemeClr val="dk1"/>
          </a:fontRef>
        </p:style>
        <p:txBody>
          <a:bodyPr>
            <a:noAutofit/>
          </a:bodyPr>
          <a:lstStyle/>
          <a:p>
            <a:r>
              <a:rPr lang="it-IT" sz="3600" i="1" dirty="0"/>
              <a:t>“Siano rese grazie a Dio, il quale sempre ci fa partecipare al suo trionfo in Cristo e diffonde ovunque per mezzo nostro il </a:t>
            </a:r>
            <a:r>
              <a:rPr lang="it-IT" sz="3600" b="1" i="1" dirty="0">
                <a:solidFill>
                  <a:srgbClr val="FF0000"/>
                </a:solidFill>
              </a:rPr>
              <a:t>profumo della sua conoscenza! </a:t>
            </a:r>
            <a:r>
              <a:rPr lang="it-IT" sz="3600" i="1" dirty="0"/>
              <a:t>Noi siamo infatti dinanzi a Dio il profumo di Cristo per quelli che si salvano e per quelli che si perdono: per gli uni odore di morte per la morte e per gli altri odore di vita per la vita” (2Cor 2,14-16)</a:t>
            </a:r>
            <a:endParaRPr lang="it-IT" sz="3600" b="1" i="1" dirty="0">
              <a:solidFill>
                <a:srgbClr val="FF0000"/>
              </a:solidFill>
            </a:endParaRPr>
          </a:p>
        </p:txBody>
      </p:sp>
      <p:sp>
        <p:nvSpPr>
          <p:cNvPr id="4" name="Segnaposto numero diapositiva 3"/>
          <p:cNvSpPr>
            <a:spLocks noGrp="1"/>
          </p:cNvSpPr>
          <p:nvPr>
            <p:ph type="sldNum" sz="quarter" idx="12"/>
          </p:nvPr>
        </p:nvSpPr>
        <p:spPr/>
        <p:txBody>
          <a:bodyPr/>
          <a:lstStyle/>
          <a:p>
            <a:fld id="{174261D1-1253-45CE-9E2B-73F1F9B1AD1C}" type="slidenum">
              <a:rPr lang="it-IT" smtClean="0"/>
              <a:pPr/>
              <a:t>6</a:t>
            </a:fld>
            <a:endParaRPr lang="it-IT"/>
          </a:p>
        </p:txBody>
      </p:sp>
    </p:spTree>
    <p:extLst>
      <p:ext uri="{BB962C8B-B14F-4D97-AF65-F5344CB8AC3E}">
        <p14:creationId xmlns:p14="http://schemas.microsoft.com/office/powerpoint/2010/main" val="2295973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7</a:t>
            </a:fld>
            <a:endParaRPr lang="it-IT"/>
          </a:p>
        </p:txBody>
      </p:sp>
      <p:sp>
        <p:nvSpPr>
          <p:cNvPr id="3" name="CasellaDiTesto 2"/>
          <p:cNvSpPr txBox="1"/>
          <p:nvPr/>
        </p:nvSpPr>
        <p:spPr>
          <a:xfrm>
            <a:off x="1524000" y="357166"/>
            <a:ext cx="9093292"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sz="2800" dirty="0"/>
              <a:t>Con queste parole Paolo paragona l’annuncio del Vangelo</a:t>
            </a:r>
          </a:p>
          <a:p>
            <a:r>
              <a:rPr lang="it-IT" sz="2800" dirty="0"/>
              <a:t> alla fragranza di un buon profumo che si diffonde piacevolmente nell’aria, consacrando definitivamente il senso dell’olfatto nello spazio sacro del nostro incontro con Dio. </a:t>
            </a:r>
          </a:p>
          <a:p>
            <a:r>
              <a:rPr lang="it-IT" sz="2800" dirty="0"/>
              <a:t>Anche nella nostra esperienza comune la scia di profumo lasciata da una persona è come se ne prolungasse la presenza anche quando non c’è più. La stessa vita sentimentale ci dice che basta sentire un certo odore per richiamarci subito alla memoria il ricordo di una persona amata.</a:t>
            </a:r>
            <a:endParaRPr lang="it-IT" sz="2800" dirty="0"/>
          </a:p>
        </p:txBody>
      </p:sp>
      <p:pic>
        <p:nvPicPr>
          <p:cNvPr id="1026" name="Picture 2" descr="E:\IMMAGINI\profumo.jpg"/>
          <p:cNvPicPr>
            <a:picLocks noChangeAspect="1" noChangeArrowheads="1"/>
          </p:cNvPicPr>
          <p:nvPr/>
        </p:nvPicPr>
        <p:blipFill>
          <a:blip r:embed="rId2"/>
          <a:srcRect/>
          <a:stretch>
            <a:fillRect/>
          </a:stretch>
        </p:blipFill>
        <p:spPr bwMode="auto">
          <a:xfrm>
            <a:off x="7881950" y="4000505"/>
            <a:ext cx="2171700" cy="2462215"/>
          </a:xfrm>
          <a:prstGeom prst="rect">
            <a:avLst/>
          </a:prstGeom>
        </p:spPr>
        <p:style>
          <a:lnRef idx="1">
            <a:schemeClr val="accent1"/>
          </a:lnRef>
          <a:fillRef idx="3">
            <a:schemeClr val="accent1"/>
          </a:fillRef>
          <a:effectRef idx="2">
            <a:schemeClr val="accent1"/>
          </a:effectRef>
          <a:fontRef idx="minor">
            <a:schemeClr val="lt1"/>
          </a:fontRef>
        </p:style>
      </p:pic>
      <p:pic>
        <p:nvPicPr>
          <p:cNvPr id="1028" name="Picture 4" descr="E:\IMMAGINI\Uneven-Nose.jpg"/>
          <p:cNvPicPr>
            <a:picLocks noChangeAspect="1" noChangeArrowheads="1"/>
          </p:cNvPicPr>
          <p:nvPr/>
        </p:nvPicPr>
        <p:blipFill>
          <a:blip r:embed="rId3"/>
          <a:srcRect/>
          <a:stretch>
            <a:fillRect/>
          </a:stretch>
        </p:blipFill>
        <p:spPr bwMode="auto">
          <a:xfrm>
            <a:off x="2595538" y="4367222"/>
            <a:ext cx="4214842" cy="2490778"/>
          </a:xfrm>
          <a:prstGeom prst="rect">
            <a:avLst/>
          </a:prstGeom>
          <a:noFill/>
        </p:spPr>
      </p:pic>
    </p:spTree>
    <p:extLst>
      <p:ext uri="{BB962C8B-B14F-4D97-AF65-F5344CB8AC3E}">
        <p14:creationId xmlns:p14="http://schemas.microsoft.com/office/powerpoint/2010/main" val="3196161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174261D1-1253-45CE-9E2B-73F1F9B1AD1C}" type="slidenum">
              <a:rPr lang="it-IT" smtClean="0"/>
              <a:pPr/>
              <a:t>8</a:t>
            </a:fld>
            <a:endParaRPr lang="it-IT"/>
          </a:p>
        </p:txBody>
      </p:sp>
      <p:sp>
        <p:nvSpPr>
          <p:cNvPr id="3" name="CasellaDiTesto 2"/>
          <p:cNvSpPr txBox="1"/>
          <p:nvPr/>
        </p:nvSpPr>
        <p:spPr>
          <a:xfrm>
            <a:off x="1524000" y="1"/>
            <a:ext cx="8577156" cy="1384995"/>
          </a:xfrm>
          <a:prstGeom prst="rect">
            <a:avLst/>
          </a:prstGeom>
          <a:noFill/>
        </p:spPr>
        <p:txBody>
          <a:bodyPr wrap="none" rtlCol="0">
            <a:spAutoFit/>
          </a:bodyPr>
          <a:lstStyle/>
          <a:p>
            <a:r>
              <a:rPr lang="it-IT" sz="2800" dirty="0"/>
              <a:t>La liturgia cristiana ha sempre usato sapientemente</a:t>
            </a:r>
          </a:p>
          <a:p>
            <a:r>
              <a:rPr lang="it-IT" sz="2800" dirty="0"/>
              <a:t> questa mediazione  simbolica attraverso l’odore naturale </a:t>
            </a:r>
          </a:p>
          <a:p>
            <a:r>
              <a:rPr lang="it-IT" sz="2800" dirty="0"/>
              <a:t>dei fiori</a:t>
            </a:r>
            <a:endParaRPr lang="it-IT" sz="2800" dirty="0"/>
          </a:p>
        </p:txBody>
      </p:sp>
      <p:pic>
        <p:nvPicPr>
          <p:cNvPr id="2050" name="Picture 2" descr="E:\IMMAGINI\--450-600.jpg"/>
          <p:cNvPicPr>
            <a:picLocks noChangeAspect="1" noChangeArrowheads="1"/>
          </p:cNvPicPr>
          <p:nvPr/>
        </p:nvPicPr>
        <p:blipFill>
          <a:blip r:embed="rId2"/>
          <a:srcRect/>
          <a:stretch>
            <a:fillRect/>
          </a:stretch>
        </p:blipFill>
        <p:spPr bwMode="auto">
          <a:xfrm>
            <a:off x="1809720" y="1428736"/>
            <a:ext cx="2143140" cy="2357454"/>
          </a:xfrm>
          <a:prstGeom prst="rect">
            <a:avLst/>
          </a:prstGeom>
          <a:noFill/>
        </p:spPr>
      </p:pic>
      <p:sp>
        <p:nvSpPr>
          <p:cNvPr id="5" name="CasellaDiTesto 4"/>
          <p:cNvSpPr txBox="1"/>
          <p:nvPr/>
        </p:nvSpPr>
        <p:spPr>
          <a:xfrm>
            <a:off x="4595698" y="1000108"/>
            <a:ext cx="6072303" cy="3539430"/>
          </a:xfrm>
          <a:prstGeom prst="rect">
            <a:avLst/>
          </a:prstGeom>
          <a:noFill/>
        </p:spPr>
        <p:txBody>
          <a:bodyPr wrap="none" rtlCol="0">
            <a:spAutoFit/>
          </a:bodyPr>
          <a:lstStyle/>
          <a:p>
            <a:r>
              <a:rPr lang="it-IT" sz="2800" dirty="0"/>
              <a:t>Ma soprattutto con le essenze di</a:t>
            </a:r>
          </a:p>
          <a:p>
            <a:r>
              <a:rPr lang="it-IT" sz="2800" dirty="0"/>
              <a:t>profumi orientali come mirra e aloe</a:t>
            </a:r>
          </a:p>
          <a:p>
            <a:r>
              <a:rPr lang="it-IT" sz="2800" dirty="0"/>
              <a:t>fatti bruciare nell’incensiere. Il profumo</a:t>
            </a:r>
          </a:p>
          <a:p>
            <a:r>
              <a:rPr lang="it-IT" sz="2800" dirty="0"/>
              <a:t>Diffuso in un ambiente segue il</a:t>
            </a:r>
          </a:p>
          <a:p>
            <a:r>
              <a:rPr lang="it-IT" sz="2800" dirty="0"/>
              <a:t>Movimento ascensionale dell’aria e </a:t>
            </a:r>
          </a:p>
          <a:p>
            <a:r>
              <a:rPr lang="it-IT" sz="2800" dirty="0"/>
              <a:t>Si libra verso l’alto. Così diventa il </a:t>
            </a:r>
            <a:r>
              <a:rPr lang="it-IT" sz="2800" dirty="0" err="1"/>
              <a:t>simbo-</a:t>
            </a:r>
            <a:endParaRPr lang="it-IT" sz="2800" dirty="0"/>
          </a:p>
          <a:p>
            <a:r>
              <a:rPr lang="it-IT" sz="2800" dirty="0"/>
              <a:t>Lo per eccellenza della preghiera che</a:t>
            </a:r>
          </a:p>
          <a:p>
            <a:r>
              <a:rPr lang="it-IT" sz="2800" dirty="0"/>
              <a:t>Dal cuore sale a Dio</a:t>
            </a:r>
          </a:p>
        </p:txBody>
      </p:sp>
      <p:pic>
        <p:nvPicPr>
          <p:cNvPr id="2051" name="Picture 3" descr="E:\IMMAGINI\Ottone-antico-antiquariato-cinese-carre-Drago-Incensiere.jpg_640x640.jpg"/>
          <p:cNvPicPr>
            <a:picLocks noChangeAspect="1" noChangeArrowheads="1"/>
          </p:cNvPicPr>
          <p:nvPr/>
        </p:nvPicPr>
        <p:blipFill>
          <a:blip r:embed="rId3"/>
          <a:srcRect/>
          <a:stretch>
            <a:fillRect/>
          </a:stretch>
        </p:blipFill>
        <p:spPr bwMode="auto">
          <a:xfrm>
            <a:off x="1809720" y="3786191"/>
            <a:ext cx="2643206" cy="2852735"/>
          </a:xfrm>
          <a:prstGeom prst="rect">
            <a:avLst/>
          </a:prstGeom>
          <a:noFill/>
        </p:spPr>
      </p:pic>
      <p:sp>
        <p:nvSpPr>
          <p:cNvPr id="8" name="CasellaDiTesto 7"/>
          <p:cNvSpPr txBox="1"/>
          <p:nvPr/>
        </p:nvSpPr>
        <p:spPr>
          <a:xfrm>
            <a:off x="4441360" y="4572008"/>
            <a:ext cx="6226641" cy="397031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it-IT" sz="3600" i="1" dirty="0"/>
              <a:t>“I 4 esseri viventi e i 24 anziani si prostrarono davanti all’Agnello </a:t>
            </a:r>
          </a:p>
          <a:p>
            <a:r>
              <a:rPr lang="it-IT" sz="3600" i="1" dirty="0"/>
              <a:t>Avendo ciascuno una cetra e coppe d’oro colme di profumi, che</a:t>
            </a:r>
          </a:p>
          <a:p>
            <a:r>
              <a:rPr lang="it-IT" sz="3600" i="1" dirty="0"/>
              <a:t>Sono le preghiere dei Santi” (</a:t>
            </a:r>
            <a:r>
              <a:rPr lang="it-IT" sz="3600" i="1" dirty="0" err="1"/>
              <a:t>Ap</a:t>
            </a:r>
            <a:r>
              <a:rPr lang="it-IT" sz="3600" i="1" dirty="0"/>
              <a:t> 5,8)</a:t>
            </a:r>
            <a:endParaRPr lang="it-IT" sz="3600" i="1" dirty="0"/>
          </a:p>
        </p:txBody>
      </p:sp>
    </p:spTree>
    <p:extLst>
      <p:ext uri="{BB962C8B-B14F-4D97-AF65-F5344CB8AC3E}">
        <p14:creationId xmlns:p14="http://schemas.microsoft.com/office/powerpoint/2010/main" val="2430825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654032"/>
          </a:xfrm>
        </p:spPr>
        <p:style>
          <a:lnRef idx="3">
            <a:schemeClr val="lt1"/>
          </a:lnRef>
          <a:fillRef idx="1">
            <a:schemeClr val="dk1"/>
          </a:fillRef>
          <a:effectRef idx="1">
            <a:schemeClr val="dk1"/>
          </a:effectRef>
          <a:fontRef idx="minor">
            <a:schemeClr val="lt1"/>
          </a:fontRef>
        </p:style>
        <p:txBody>
          <a:bodyPr>
            <a:normAutofit/>
          </a:bodyPr>
          <a:lstStyle/>
          <a:p>
            <a:r>
              <a:rPr lang="it-IT" sz="3200" dirty="0"/>
              <a:t>GIOCO DEI PROFUMI</a:t>
            </a:r>
            <a:endParaRPr lang="it-IT" sz="3200" dirty="0"/>
          </a:p>
        </p:txBody>
      </p:sp>
      <p:sp>
        <p:nvSpPr>
          <p:cNvPr id="3" name="Segnaposto numero diapositiva 2"/>
          <p:cNvSpPr>
            <a:spLocks noGrp="1"/>
          </p:cNvSpPr>
          <p:nvPr>
            <p:ph type="sldNum" sz="quarter" idx="12"/>
          </p:nvPr>
        </p:nvSpPr>
        <p:spPr/>
        <p:txBody>
          <a:bodyPr/>
          <a:lstStyle/>
          <a:p>
            <a:fld id="{174261D1-1253-45CE-9E2B-73F1F9B1AD1C}" type="slidenum">
              <a:rPr lang="it-IT" smtClean="0"/>
              <a:pPr/>
              <a:t>9</a:t>
            </a:fld>
            <a:endParaRPr lang="it-IT"/>
          </a:p>
        </p:txBody>
      </p:sp>
      <p:sp>
        <p:nvSpPr>
          <p:cNvPr id="4" name="CasellaDiTesto 3"/>
          <p:cNvSpPr txBox="1"/>
          <p:nvPr/>
        </p:nvSpPr>
        <p:spPr>
          <a:xfrm>
            <a:off x="1524001" y="1142985"/>
            <a:ext cx="9163599" cy="1200329"/>
          </a:xfrm>
          <a:prstGeom prst="rect">
            <a:avLst/>
          </a:prstGeom>
          <a:noFill/>
        </p:spPr>
        <p:txBody>
          <a:bodyPr wrap="none" rtlCol="0">
            <a:spAutoFit/>
          </a:bodyPr>
          <a:lstStyle/>
          <a:p>
            <a:r>
              <a:rPr lang="it-IT" sz="2400" dirty="0"/>
              <a:t>Un volontario viene bendato</a:t>
            </a:r>
          </a:p>
          <a:p>
            <a:r>
              <a:rPr lang="it-IT" sz="2400" dirty="0"/>
              <a:t>Ai 4 angoli dell’aula si preparano oggetti che richiamano odori del vivere</a:t>
            </a:r>
          </a:p>
          <a:p>
            <a:r>
              <a:rPr lang="it-IT" sz="2400" dirty="0"/>
              <a:t> quotidiano</a:t>
            </a:r>
            <a:endParaRPr lang="it-IT" sz="2400" dirty="0"/>
          </a:p>
        </p:txBody>
      </p:sp>
      <p:pic>
        <p:nvPicPr>
          <p:cNvPr id="6" name="Immagine 5" descr="caffe-1-ok.jpg"/>
          <p:cNvPicPr>
            <a:picLocks noChangeAspect="1"/>
          </p:cNvPicPr>
          <p:nvPr/>
        </p:nvPicPr>
        <p:blipFill>
          <a:blip r:embed="rId2" cstate="print"/>
          <a:stretch>
            <a:fillRect/>
          </a:stretch>
        </p:blipFill>
        <p:spPr>
          <a:xfrm>
            <a:off x="1809720" y="2357430"/>
            <a:ext cx="2285984" cy="1917586"/>
          </a:xfrm>
          <a:prstGeom prst="rect">
            <a:avLst/>
          </a:prstGeom>
        </p:spPr>
      </p:pic>
      <p:pic>
        <p:nvPicPr>
          <p:cNvPr id="3075" name="Picture 3" descr="E:\IMMAGINI\I520x490-new-balance-kv373-scarpe-ginnastica-bambina-ragazza-irmasport-viola.jpg"/>
          <p:cNvPicPr>
            <a:picLocks noChangeAspect="1" noChangeArrowheads="1"/>
          </p:cNvPicPr>
          <p:nvPr/>
        </p:nvPicPr>
        <p:blipFill>
          <a:blip r:embed="rId3"/>
          <a:srcRect/>
          <a:stretch>
            <a:fillRect/>
          </a:stretch>
        </p:blipFill>
        <p:spPr bwMode="auto">
          <a:xfrm>
            <a:off x="8024826" y="2428869"/>
            <a:ext cx="2386030" cy="2214555"/>
          </a:xfrm>
          <a:prstGeom prst="rect">
            <a:avLst/>
          </a:prstGeom>
          <a:noFill/>
        </p:spPr>
      </p:pic>
      <p:pic>
        <p:nvPicPr>
          <p:cNvPr id="3076" name="Picture 4" descr="E:\IMMAGINI\torta-al-cioccolato.jpg"/>
          <p:cNvPicPr>
            <a:picLocks noChangeAspect="1" noChangeArrowheads="1"/>
          </p:cNvPicPr>
          <p:nvPr/>
        </p:nvPicPr>
        <p:blipFill>
          <a:blip r:embed="rId4"/>
          <a:srcRect/>
          <a:stretch>
            <a:fillRect/>
          </a:stretch>
        </p:blipFill>
        <p:spPr bwMode="auto">
          <a:xfrm>
            <a:off x="4167174" y="2357430"/>
            <a:ext cx="3071834" cy="2466974"/>
          </a:xfrm>
          <a:prstGeom prst="rect">
            <a:avLst/>
          </a:prstGeom>
          <a:noFill/>
        </p:spPr>
      </p:pic>
      <p:sp>
        <p:nvSpPr>
          <p:cNvPr id="10" name="CasellaDiTesto 9"/>
          <p:cNvSpPr txBox="1"/>
          <p:nvPr/>
        </p:nvSpPr>
        <p:spPr>
          <a:xfrm>
            <a:off x="1524000" y="5000637"/>
            <a:ext cx="9011506" cy="1661993"/>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sz="2800" dirty="0"/>
              <a:t>Passando di banco</a:t>
            </a:r>
          </a:p>
          <a:p>
            <a:r>
              <a:rPr lang="it-IT" sz="2800" dirty="0"/>
              <a:t> in banco l’alunno dovrà indovinare di quale oggetto si tratta </a:t>
            </a:r>
          </a:p>
          <a:p>
            <a:r>
              <a:rPr lang="it-IT" sz="2800" dirty="0"/>
              <a:t>solo odorandolo</a:t>
            </a:r>
          </a:p>
          <a:p>
            <a:endParaRPr lang="it-IT" dirty="0"/>
          </a:p>
        </p:txBody>
      </p:sp>
    </p:spTree>
    <p:extLst>
      <p:ext uri="{BB962C8B-B14F-4D97-AF65-F5344CB8AC3E}">
        <p14:creationId xmlns:p14="http://schemas.microsoft.com/office/powerpoint/2010/main" val="2870953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3665</Words>
  <Application>Microsoft Office PowerPoint</Application>
  <PresentationFormat>Widescreen</PresentationFormat>
  <Paragraphs>262</Paragraphs>
  <Slides>43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43</vt:i4>
      </vt:variant>
    </vt:vector>
  </HeadingPairs>
  <TitlesOfParts>
    <vt:vector size="47" baseType="lpstr">
      <vt:lpstr>Arial</vt:lpstr>
      <vt:lpstr>Calibri</vt:lpstr>
      <vt:lpstr>Calibri Light</vt:lpstr>
      <vt:lpstr>Tema di Office</vt:lpstr>
      <vt:lpstr>LA CORPOREITA’ E’ FONDAMENTALE NELL’ESPERIENZA RELIGIOSA CRISTIANA!</vt:lpstr>
      <vt:lpstr>OCCHI: LUCI, VESTI E COLORI PER “VEDERE” L’INVISIBILE</vt:lpstr>
      <vt:lpstr>Il primo senso che vogliamo trattare e’ la vista</vt:lpstr>
      <vt:lpstr>ATTIVITA’ DIDATTICA SUI COLORI</vt:lpstr>
      <vt:lpstr>UNA VOLTA RICONOSCIUTO IL VALORE SIMBOLICO ATTRIBUITO AI COLORI, SI PUO’ SPIEGARE IL SIGNIFICATO DEI 4 COLORI LITURGICI</vt:lpstr>
      <vt:lpstr>NASO E OLFATTO. SENTIRE UNA PRESENZA ATTRAVERSO GLI ODORI</vt:lpstr>
      <vt:lpstr>Presentazione standard di PowerPoint</vt:lpstr>
      <vt:lpstr>Presentazione standard di PowerPoint</vt:lpstr>
      <vt:lpstr>GIOCO DEI PROFUMI</vt:lpstr>
      <vt:lpstr>Presentazione standard di PowerPoint</vt:lpstr>
      <vt:lpstr>APPROFONDIMENTO BIBLICO SUL SIMBOLO OLFATTIVO</vt:lpstr>
      <vt:lpstr>Presentazione standard di PowerPoint</vt:lpstr>
      <vt:lpstr>Presentazione standard di PowerPoint</vt:lpstr>
      <vt:lpstr>MANI, PIEDI, GINOCCHIA: COMUNICARE CON DIO NELLA GESTUALITA’</vt:lpstr>
      <vt:lpstr>Presentazione standard di PowerPoint</vt:lpstr>
      <vt:lpstr>LA GESTUALITA’ DELLE MANI</vt:lpstr>
      <vt:lpstr>IL GIOCODELLE MANI</vt:lpstr>
      <vt:lpstr>Presentazione standard di PowerPoint</vt:lpstr>
      <vt:lpstr>Presentazione standard di PowerPoint</vt:lpstr>
      <vt:lpstr>Presentazione standard di PowerPoint</vt:lpstr>
      <vt:lpstr>IL GESTO DELLA PACE</vt:lpstr>
      <vt:lpstr>Presentazione standard di PowerPoint</vt:lpstr>
      <vt:lpstr>Presentazione standard di PowerPoint</vt:lpstr>
      <vt:lpstr>ORECCHIO: PAROLE E SILENZIO PER DIALOGARE</vt:lpstr>
      <vt:lpstr>SI DOVRA’ PORRE ATTENZIONE A FAR PASSARE IL MESSAGGIO CHE IL RITO E’ UN GESTO RADICATO NELLAVITA E CHE RIMANDA AD UN COINVOLGIOMENTO INTERIORE. IL RITO ESIGE UNA SCELTA:  NON POSSO FARE IL SEGNO DI PACE DURANTE LA LITURGIA E LITIGARE CON AMICI E FAMIGLIARI SUBITO DOPO!</vt:lpstr>
      <vt:lpstr>Presentazione standard di PowerPoint</vt:lpstr>
      <vt:lpstr>Presentazione standard di PowerPoint</vt:lpstr>
      <vt:lpstr>Presentazione standard di PowerPoint</vt:lpstr>
      <vt:lpstr>Presentazione standard di PowerPoint</vt:lpstr>
      <vt:lpstr>Presentazione standard di PowerPoint</vt:lpstr>
      <vt:lpstr>PALATO: GUSTARE L’INCONTRO CON DIO</vt:lpstr>
      <vt:lpstr>Presentazione standard di PowerPoint</vt:lpstr>
      <vt:lpstr>Presentazione standard di PowerPoint</vt:lpstr>
      <vt:lpstr>Presentazione standard di PowerPoint</vt:lpstr>
      <vt:lpstr>NUTRIMENTO</vt:lpstr>
      <vt:lpstr>La fame dello spirito: IL SENSO TRASLATO DEL CIBO</vt:lpstr>
      <vt:lpstr>Presentazione standard di PowerPoint</vt:lpstr>
      <vt:lpstr>Presentazione standard di PowerPoint</vt:lpstr>
      <vt:lpstr>Presentazione standard di PowerPoint</vt:lpstr>
      <vt:lpstr>NATURA</vt:lpstr>
      <vt:lpstr>Presentazione standard di PowerPoint</vt:lpstr>
      <vt:lpstr>RELAZIONE</vt:lpstr>
      <vt:lpstr>OSPITALITA’ -RINGRAZIAMENTO</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CORPOREITA’ E’ FONDAMENTALE NELL’ESPERIENZA RELIGIOSA CRISTIANA!</dc:title>
  <dc:creator>Segreteria Vescovo</dc:creator>
  <cp:lastModifiedBy>Segreteria Vescovo</cp:lastModifiedBy>
  <cp:revision>1</cp:revision>
  <dcterms:created xsi:type="dcterms:W3CDTF">2019-05-10T12:18:07Z</dcterms:created>
  <dcterms:modified xsi:type="dcterms:W3CDTF">2019-05-10T12:18:53Z</dcterms:modified>
</cp:coreProperties>
</file>