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ED2FB-369A-44F2-AD17-A8C7976F7160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508FB-382A-46A7-9567-E5EFDEF1C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98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FC9AA-279D-4DE8-86F1-082A894BD53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74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76D84E0D-44B0-4E11-90EA-7AC0B5B2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76" y="295462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Esempio corrispondenza giudizi sintetici IRC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6E5650C-9BBA-4918-A073-74098338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l 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valore di una valutazione più reale e veritiera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3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E8AA3B9F-76C2-433F-93E4-7CE43FBCB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09" y="1405775"/>
            <a:ext cx="3006437" cy="4030976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6D37464-AE18-4776-8FB4-B0C0B683DE25}"/>
              </a:ext>
            </a:extLst>
          </p:cNvPr>
          <p:cNvSpPr txBox="1">
            <a:spLocks/>
          </p:cNvSpPr>
          <p:nvPr/>
        </p:nvSpPr>
        <p:spPr>
          <a:xfrm>
            <a:off x="838200" y="1253378"/>
            <a:ext cx="7322127" cy="43278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Il </a:t>
            </a:r>
            <a:r>
              <a:rPr lang="it-IT" b="1" smtClean="0"/>
              <a:t>movimento della valutazione autentica o alternativa </a:t>
            </a:r>
            <a:r>
              <a:rPr lang="it-IT" smtClean="0"/>
              <a:t>è sorto negli Stati Uniti agli inizi degli anni ’90 come contrapposizione critica alla forma di valutazione diffusa di orientamento comportamentista fondata soprattutto su test standardizzati per lo più a scelta multipla</a:t>
            </a:r>
          </a:p>
          <a:p>
            <a:r>
              <a:rPr lang="it-IT" smtClean="0"/>
              <a:t>La prospettiva di una “valutazione alternativa” è stata proposta da </a:t>
            </a:r>
            <a:r>
              <a:rPr lang="it-IT" b="1" smtClean="0"/>
              <a:t>Grant Wiggins (1993) </a:t>
            </a:r>
            <a:r>
              <a:rPr lang="it-IT" smtClean="0"/>
              <a:t>e sta a indicare una valutazione che intende verificare </a:t>
            </a:r>
            <a:r>
              <a:rPr lang="it-IT" b="1" smtClean="0"/>
              <a:t>non solo ciò che uno studente sa, ma ciò che “sa fare con ciò che sa” </a:t>
            </a:r>
            <a:r>
              <a:rPr lang="it-IT" smtClean="0"/>
              <a:t>fondata su una </a:t>
            </a:r>
            <a:r>
              <a:rPr lang="it-IT" b="1" smtClean="0"/>
              <a:t>prestazione reale e adeguata dell’apprendimento</a:t>
            </a:r>
            <a:r>
              <a:rPr lang="it-IT" smtClean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79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7893DFB6-3672-4E8B-8B6A-5A68FCD0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905" y="298075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Wiggins indica le caratteristiche della valutazione autentica</a:t>
            </a:r>
          </a:p>
        </p:txBody>
      </p:sp>
    </p:spTree>
    <p:extLst>
      <p:ext uri="{BB962C8B-B14F-4D97-AF65-F5344CB8AC3E}">
        <p14:creationId xmlns:p14="http://schemas.microsoft.com/office/powerpoint/2010/main" val="18897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FD1A53-B76D-4214-B895-107BE01D0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8926"/>
            <a:ext cx="10515600" cy="503237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t-IT" b="1" dirty="0"/>
              <a:t>è realistica</a:t>
            </a:r>
            <a:r>
              <a:rPr lang="it-IT" dirty="0"/>
              <a:t>, conoscenze e abilità rilevate in situazioni di mondo reale</a:t>
            </a:r>
          </a:p>
          <a:p>
            <a:pPr lvl="0"/>
            <a:r>
              <a:rPr lang="it-IT" b="1" dirty="0"/>
              <a:t>richiede giudizio e innovazione</a:t>
            </a:r>
            <a:r>
              <a:rPr lang="it-IT" dirty="0"/>
              <a:t>: conoscenze e abilità per risolvere problemi, intervenire in situazioni, scegliere, valutare, ecc.;</a:t>
            </a:r>
          </a:p>
          <a:p>
            <a:pPr lvl="0"/>
            <a:r>
              <a:rPr lang="it-IT" b="1" dirty="0"/>
              <a:t>richiede agli studenti di “costruire”</a:t>
            </a:r>
            <a:r>
              <a:rPr lang="it-IT" dirty="0"/>
              <a:t> </a:t>
            </a:r>
            <a:r>
              <a:rPr lang="it-IT" b="1" dirty="0"/>
              <a:t>la disciplina:</a:t>
            </a:r>
            <a:r>
              <a:rPr lang="it-IT" dirty="0"/>
              <a:t> anziché riaffermare o replicare ciò che gli è stato insegnato, l’alunno deve portare un suo contributo originale utilizzando ciò che sa, allargandolo ed elaborandolo;</a:t>
            </a:r>
          </a:p>
          <a:p>
            <a:pPr lvl="0"/>
            <a:r>
              <a:rPr lang="it-IT" b="1" dirty="0"/>
              <a:t>simula i contesti</a:t>
            </a:r>
            <a:r>
              <a:rPr lang="it-IT" dirty="0"/>
              <a:t> di vita personale o sociale; i contesti richiedono situazioni specifiche; in questo senso possiamo notare che i normali test scolastici sono “senza contesto”; i compiti veri richiedono un’occasione contingente reale (o simulata);</a:t>
            </a:r>
          </a:p>
          <a:p>
            <a:pPr lvl="0"/>
            <a:r>
              <a:rPr lang="it-IT" b="1" dirty="0"/>
              <a:t>richiede un compito complesso</a:t>
            </a:r>
            <a:r>
              <a:rPr lang="it-IT" dirty="0"/>
              <a:t>: le verifiche convenzionali utilizzate a scuola accertano per lo più elementi isolati di apprendimento; la prestazione in una situazione reale richiede invece un trasferimento di tali conoscenze/abilità, non in compiti scolastici astratti, bensì nella concretezza e nella complessità del vivere;</a:t>
            </a:r>
          </a:p>
          <a:p>
            <a:pPr lvl="0"/>
            <a:r>
              <a:rPr lang="it-IT" b="1" dirty="0"/>
              <a:t>permette opportunità di consultare risorse</a:t>
            </a:r>
            <a:r>
              <a:rPr lang="it-IT" dirty="0"/>
              <a:t>: le verifiche classiche non danno la possibilità di consultare ad esempio libri o altri materiali di apprendimento; i materiali di risorsa vengono di solito tenuti lontani dagli alunni fino a che dura la prova; in una prestazione reale in contesto invece, le informazioni, le risorse e le annotazioni sono disponibili e utili allo scopo</a:t>
            </a:r>
          </a:p>
        </p:txBody>
      </p:sp>
    </p:spTree>
    <p:extLst>
      <p:ext uri="{BB962C8B-B14F-4D97-AF65-F5344CB8AC3E}">
        <p14:creationId xmlns:p14="http://schemas.microsoft.com/office/powerpoint/2010/main" val="17912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1DCAA-50E9-42D5-9C9B-02EEF36D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Valutazione autentica nell’IRC</a:t>
            </a:r>
          </a:p>
        </p:txBody>
      </p:sp>
    </p:spTree>
    <p:extLst>
      <p:ext uri="{BB962C8B-B14F-4D97-AF65-F5344CB8AC3E}">
        <p14:creationId xmlns:p14="http://schemas.microsoft.com/office/powerpoint/2010/main" val="28644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C45092-27BB-401D-825A-2638CFEF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Modalità praticabili </a:t>
            </a:r>
            <a:br>
              <a:rPr lang="it-IT" b="1" dirty="0">
                <a:solidFill>
                  <a:srgbClr val="FF0000"/>
                </a:solidFill>
                <a:latin typeface="+mn-lt"/>
              </a:rPr>
            </a:br>
            <a:r>
              <a:rPr lang="it-IT" b="1" dirty="0">
                <a:solidFill>
                  <a:srgbClr val="FF0000"/>
                </a:solidFill>
                <a:latin typeface="+mn-lt"/>
              </a:rPr>
              <a:t>per valutare le competenze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2BDE1-4129-4730-9586-9A66E4445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/>
          </a:p>
          <a:p>
            <a:r>
              <a:rPr lang="it-IT" sz="3600" dirty="0"/>
              <a:t>il</a:t>
            </a:r>
            <a:r>
              <a:rPr lang="it-IT" sz="3600" b="1" dirty="0"/>
              <a:t> compito autentico </a:t>
            </a:r>
            <a:r>
              <a:rPr lang="it-IT" sz="3600" dirty="0"/>
              <a:t>in situazione (compito di </a:t>
            </a:r>
            <a:r>
              <a:rPr lang="it-IT" sz="3600" b="1" dirty="0"/>
              <a:t>realtà</a:t>
            </a:r>
            <a:r>
              <a:rPr lang="it-IT" sz="3600" dirty="0"/>
              <a:t>)</a:t>
            </a:r>
          </a:p>
          <a:p>
            <a:r>
              <a:rPr lang="it-IT" sz="3600" dirty="0" smtClean="0"/>
              <a:t>i </a:t>
            </a:r>
            <a:r>
              <a:rPr lang="it-IT" sz="3600" b="1" dirty="0"/>
              <a:t>diari metacognitivi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5607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9AC0AA-85B1-49DF-B5BC-1FF7AE44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Il compito autentico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CF0E55-A80C-4529-848E-87EFA2997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compito da affidare agli alunni, legato ad una </a:t>
            </a:r>
            <a:r>
              <a:rPr lang="it-IT" b="1" dirty="0"/>
              <a:t>situazione reale</a:t>
            </a:r>
            <a:r>
              <a:rPr lang="it-IT" dirty="0"/>
              <a:t>, di vita, il più possibile </a:t>
            </a:r>
            <a:r>
              <a:rPr lang="it-IT" b="1" dirty="0"/>
              <a:t>vicina alla concreta esperienza dell’alunno</a:t>
            </a:r>
            <a:r>
              <a:rPr lang="it-IT" dirty="0"/>
              <a:t>, secondo la fascia di età, oppure legata ad </a:t>
            </a:r>
            <a:r>
              <a:rPr lang="it-IT" b="1" dirty="0"/>
              <a:t>una situazione immaginata, fantastica</a:t>
            </a:r>
            <a:r>
              <a:rPr lang="it-IT" dirty="0"/>
              <a:t>. </a:t>
            </a:r>
          </a:p>
          <a:p>
            <a:r>
              <a:rPr lang="it-IT" dirty="0"/>
              <a:t>Il bambino è </a:t>
            </a:r>
            <a:r>
              <a:rPr lang="it-IT" b="1" dirty="0"/>
              <a:t>chiamato a risolvere una situazione reale o di fantasia</a:t>
            </a:r>
            <a:r>
              <a:rPr lang="it-IT" dirty="0"/>
              <a:t>, simulandola, immedesimandosi, utilizzando la risorsa degli specifici apprendimenti, nel nostro caso di IRC (conoscenze e abilità) nonché altri apprendimenti legati ad altre discipline o esperienze formative anche non scolastiche.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355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BE23979-8817-4BAC-A1D5-B97524C21B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3455" y="637307"/>
          <a:ext cx="10945090" cy="558338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419470">
                  <a:extLst>
                    <a:ext uri="{9D8B030D-6E8A-4147-A177-3AD203B41FA5}">
                      <a16:colId xmlns:a16="http://schemas.microsoft.com/office/drawing/2014/main" val="3674999273"/>
                    </a:ext>
                  </a:extLst>
                </a:gridCol>
                <a:gridCol w="1966652">
                  <a:extLst>
                    <a:ext uri="{9D8B030D-6E8A-4147-A177-3AD203B41FA5}">
                      <a16:colId xmlns:a16="http://schemas.microsoft.com/office/drawing/2014/main" val="884201190"/>
                    </a:ext>
                  </a:extLst>
                </a:gridCol>
                <a:gridCol w="6558968">
                  <a:extLst>
                    <a:ext uri="{9D8B030D-6E8A-4147-A177-3AD203B41FA5}">
                      <a16:colId xmlns:a16="http://schemas.microsoft.com/office/drawing/2014/main" val="664494341"/>
                    </a:ext>
                  </a:extLst>
                </a:gridCol>
              </a:tblGrid>
              <a:tr h="770122"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Giudizio sintetico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DESCRITTORI (criteri di attribuzione)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6463"/>
                  </a:ext>
                </a:extLst>
              </a:tr>
              <a:tr h="962652">
                <a:tc rowSpan="6">
                  <a:txBody>
                    <a:bodyPr/>
                    <a:lstStyle/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INTERESSE MANIFESTATO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APPRENDI-</a:t>
                      </a:r>
                    </a:p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 CONSEGUITO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considerazione del personale percorso svolto dall’alunno/a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Ottimo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Spiccato interesse per le tutte le attività svolte. </a:t>
                      </a:r>
                    </a:p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Acquisizione piena dei contenuti proposti e capacità di utilizzarli costruttivamente in contesti nuovi e complessi.</a:t>
                      </a: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092834"/>
                  </a:ext>
                </a:extLst>
              </a:tr>
              <a:tr h="9626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Distinto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Vivace interesse per tutte le attività svolte. </a:t>
                      </a:r>
                    </a:p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Acquisizione dei contenuti proposti e capacità di utilizzarli costruttivamente anche in altri contesti.</a:t>
                      </a: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241721"/>
                  </a:ext>
                </a:extLst>
              </a:tr>
              <a:tr h="9626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Più che buono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Vivace interesse per le attività svolte. </a:t>
                      </a:r>
                    </a:p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Acquisizione dei contenuti proposti e capacità di utilizzarli costruttivamente.</a:t>
                      </a: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561763"/>
                  </a:ext>
                </a:extLst>
              </a:tr>
              <a:tr h="6417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Interesse per le attività svolte. </a:t>
                      </a:r>
                    </a:p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Acquisizione dei contenuti proposti.</a:t>
                      </a: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52471"/>
                  </a:ext>
                </a:extLst>
              </a:tr>
              <a:tr h="6417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Sufficiente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Interesse per alcune attività svolte. </a:t>
                      </a:r>
                    </a:p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Acquisizione dei contenuti di base.</a:t>
                      </a: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983517"/>
                  </a:ext>
                </a:extLst>
              </a:tr>
              <a:tr h="6417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Insufficiente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Poco interesse per le attività svolte.</a:t>
                      </a:r>
                    </a:p>
                    <a:p>
                      <a:pPr marR="1009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Informazioni di base non acquisite.</a:t>
                      </a:r>
                    </a:p>
                  </a:txBody>
                  <a:tcPr marL="61302" marR="6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50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1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CCC524-411C-4B7E-8BD5-8B91DDAB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Valutazione delle competenze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FE6D3E-5902-482B-BF8F-EB5023705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non si tratta solo di valutare gli apprendimenti (conoscenze e abilità) ma di </a:t>
            </a:r>
            <a:r>
              <a:rPr lang="it-IT" b="1" dirty="0"/>
              <a:t>accertarne l’influenza a livello di maturazione di competenza</a:t>
            </a:r>
            <a:r>
              <a:rPr lang="it-IT" dirty="0"/>
              <a:t> </a:t>
            </a:r>
          </a:p>
          <a:p>
            <a:r>
              <a:rPr lang="it-IT" dirty="0"/>
              <a:t>verificare cioè </a:t>
            </a:r>
            <a:r>
              <a:rPr lang="it-IT" b="1" dirty="0"/>
              <a:t>se l’alunno sia competente in una data area del sapere (nel nostro caso quella della religione cattolica)</a:t>
            </a:r>
          </a:p>
          <a:p>
            <a:r>
              <a:rPr lang="it-IT" dirty="0"/>
              <a:t>valutare se il bambino sia in grado di utilizzare gli apprendimenti di religione cattolica in situazioni di vita, complesse, variegate, come risorsa che incide sulla persona, cambiandola</a:t>
            </a:r>
          </a:p>
          <a:p>
            <a:r>
              <a:rPr lang="it-IT" dirty="0"/>
              <a:t>come </a:t>
            </a:r>
            <a:r>
              <a:rPr lang="it-IT" b="1" dirty="0"/>
              <a:t>risorsa</a:t>
            </a:r>
            <a:r>
              <a:rPr lang="it-IT" dirty="0"/>
              <a:t> per interpretare, comprendere, decidere, agire, interagire, risolvere problemi…</a:t>
            </a:r>
          </a:p>
          <a:p>
            <a:r>
              <a:rPr lang="it-IT" dirty="0"/>
              <a:t>…una risorsa per vivere</a:t>
            </a:r>
          </a:p>
        </p:txBody>
      </p:sp>
    </p:spTree>
    <p:extLst>
      <p:ext uri="{BB962C8B-B14F-4D97-AF65-F5344CB8AC3E}">
        <p14:creationId xmlns:p14="http://schemas.microsoft.com/office/powerpoint/2010/main" val="26898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485A18-BF9E-4777-9A24-9F472219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>
                <a:solidFill>
                  <a:srgbClr val="FF0000"/>
                </a:solidFill>
              </a:rPr>
              <a:t>Dal punto di vista normativo…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78BC9-FC34-4D57-A5DE-14B502F5F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874" y="2978727"/>
            <a:ext cx="9455724" cy="2687782"/>
          </a:xfrm>
        </p:spPr>
        <p:txBody>
          <a:bodyPr>
            <a:noAutofit/>
          </a:bodyPr>
          <a:lstStyle/>
          <a:p>
            <a:r>
              <a:rPr lang="it-IT" sz="5400" b="1" dirty="0">
                <a:solidFill>
                  <a:srgbClr val="FF0000"/>
                </a:solidFill>
              </a:rPr>
              <a:t>modelli per la certificazione delle competenze</a:t>
            </a:r>
            <a:r>
              <a:rPr lang="it-IT" sz="5400" b="1" dirty="0" smtClean="0">
                <a:solidFill>
                  <a:srgbClr val="FF0000"/>
                </a:solidFill>
              </a:rPr>
              <a:t>: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789709" y="737478"/>
            <a:ext cx="106264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DM 9/2010 </a:t>
            </a:r>
            <a:r>
              <a:rPr lang="it-IT" sz="2200" i="1" dirty="0"/>
              <a:t>Certificazione competenze fine obbligo</a:t>
            </a:r>
            <a:r>
              <a:rPr lang="it-IT" sz="2200" dirty="0"/>
              <a:t>, con allegato 1: </a:t>
            </a:r>
            <a:r>
              <a:rPr lang="it-IT" sz="2200" i="1" dirty="0"/>
              <a:t>Modello Certificato Competenze fine obbligo </a:t>
            </a:r>
            <a:r>
              <a:rPr lang="it-IT" sz="2200" dirty="0"/>
              <a:t>e allegato 2: </a:t>
            </a:r>
            <a:r>
              <a:rPr lang="it-IT" sz="2200" i="1" dirty="0"/>
              <a:t>Indicazioni per la certificazione delle competenze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Decreto </a:t>
            </a:r>
            <a:r>
              <a:rPr lang="it-IT" sz="2200" dirty="0" err="1"/>
              <a:t>L.vo</a:t>
            </a:r>
            <a:r>
              <a:rPr lang="it-IT" sz="2200" dirty="0"/>
              <a:t> 62/2017: </a:t>
            </a:r>
            <a:r>
              <a:rPr lang="it-IT" sz="2200" i="1" dirty="0"/>
              <a:t>Norme in materia di valutazione e certificazione delle competenze nel primo ciclo ed esami di Stato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D.M. n. 742 del 3/10/2017: </a:t>
            </a:r>
            <a:r>
              <a:rPr lang="it-IT" sz="2200" i="1" dirty="0"/>
              <a:t>Indicazioni merito a valutazione, certificazione delle competenze ed Esame di Stato nelle scuole del primo ciclo di istruzione</a:t>
            </a:r>
            <a:r>
              <a:rPr lang="it-IT" sz="2200" dirty="0"/>
              <a:t> con allegati i </a:t>
            </a:r>
            <a:r>
              <a:rPr lang="it-IT" sz="2200" i="1" dirty="0"/>
              <a:t>Modelli nazionali per le certificazioni delle competenze primo ciclo di istruzione</a:t>
            </a:r>
            <a:r>
              <a:rPr lang="it-IT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I certificati di competenza sono redatti dai consigli di classe nello scrutinio finale (</a:t>
            </a:r>
            <a:r>
              <a:rPr lang="it-IT" sz="2200" dirty="0" err="1"/>
              <a:t>cf</a:t>
            </a:r>
            <a:r>
              <a:rPr lang="it-IT" sz="2200" dirty="0"/>
              <a:t>. art. 1 c. 3 DM9/2010 e art. 2 c. 2 DM 742/2017) e </a:t>
            </a:r>
            <a:r>
              <a:rPr lang="it-IT" sz="2200" b="1" dirty="0"/>
              <a:t>gli insegnanti di religione, parte del Consiglio di Classe/Interclasse </a:t>
            </a:r>
            <a:r>
              <a:rPr lang="it-IT" sz="2200" dirty="0"/>
              <a:t>(</a:t>
            </a:r>
            <a:r>
              <a:rPr lang="it-IT" sz="2200" dirty="0" err="1"/>
              <a:t>cf</a:t>
            </a:r>
            <a:r>
              <a:rPr lang="it-IT" sz="2200" dirty="0"/>
              <a:t>. punto 2.7 DPR 751/1985 e poi punto 2.8 DPR 175/2012: “</a:t>
            </a:r>
            <a:r>
              <a:rPr lang="it-IT" sz="2200" i="1" dirty="0"/>
              <a:t>Gli insegnanti incaricati di religione cattolica fanno parte della componente docente negli organi scolastici con gli stessi diritti e doveri degli altri insegnanti ma partecipano alle valutazioni periodiche e finali solo per gli alunni che si sono avvalsi</a:t>
            </a:r>
            <a:r>
              <a:rPr lang="it-IT" sz="2200" dirty="0"/>
              <a:t>…”) </a:t>
            </a:r>
            <a:r>
              <a:rPr lang="it-IT" sz="2200" b="1" dirty="0"/>
              <a:t>partecipano a tutti gli effetti alla compilazione dei certificati di competenza per gli alunni che si sono avvalsi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A880AE-8628-4815-B711-560325F6B8A0}"/>
              </a:ext>
            </a:extLst>
          </p:cNvPr>
          <p:cNvSpPr txBox="1">
            <a:spLocks/>
          </p:cNvSpPr>
          <p:nvPr/>
        </p:nvSpPr>
        <p:spPr>
          <a:xfrm>
            <a:off x="1295402" y="2492276"/>
            <a:ext cx="9601196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800" b="1" smtClean="0">
                <a:solidFill>
                  <a:srgbClr val="FF0000"/>
                </a:solidFill>
                <a:latin typeface="Georgia" panose="02040502050405020303" pitchFamily="18" charset="0"/>
              </a:rPr>
              <a:t>La preoccupazione del “saper valutare” le competenze </a:t>
            </a:r>
            <a:endParaRPr lang="it-IT" sz="3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476DC7-052E-467D-9061-E054362991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8989" y="1309688"/>
            <a:ext cx="10515600" cy="4351337"/>
          </a:xfrm>
        </p:spPr>
        <p:txBody>
          <a:bodyPr>
            <a:normAutofit/>
          </a:bodyPr>
          <a:lstStyle/>
          <a:p>
            <a:r>
              <a:rPr lang="it-IT" dirty="0" smtClean="0"/>
              <a:t>É </a:t>
            </a:r>
            <a:r>
              <a:rPr lang="it-IT" dirty="0"/>
              <a:t>attualmente </a:t>
            </a:r>
            <a:r>
              <a:rPr lang="it-IT" b="1" dirty="0"/>
              <a:t>una delle questioni più discusse</a:t>
            </a:r>
          </a:p>
          <a:p>
            <a:r>
              <a:rPr lang="it-IT" dirty="0"/>
              <a:t>valutare la competenza </a:t>
            </a:r>
            <a:r>
              <a:rPr lang="it-IT" b="1" dirty="0"/>
              <a:t>personale</a:t>
            </a:r>
            <a:r>
              <a:rPr lang="it-IT" dirty="0"/>
              <a:t> infatti non è affatto semplice</a:t>
            </a:r>
          </a:p>
          <a:p>
            <a:r>
              <a:rPr lang="it-IT" dirty="0"/>
              <a:t>ruolo fondamentale del </a:t>
            </a:r>
            <a:r>
              <a:rPr lang="it-IT" b="1" dirty="0"/>
              <a:t>contributo soggettivo </a:t>
            </a:r>
            <a:r>
              <a:rPr lang="it-IT" dirty="0"/>
              <a:t>di chi apprende e cresce </a:t>
            </a:r>
          </a:p>
          <a:p>
            <a:r>
              <a:rPr lang="it-IT" dirty="0"/>
              <a:t>la vera competenza si esprime solo se c’è </a:t>
            </a:r>
            <a:r>
              <a:rPr lang="it-IT" b="1" dirty="0"/>
              <a:t>coinvolgimento della persona, un interessamento soggettivo</a:t>
            </a:r>
          </a:p>
          <a:p>
            <a:r>
              <a:rPr lang="it-IT" dirty="0"/>
              <a:t>non contano solo gli elementi “oggettivi” di conoscenza e abilità appresi</a:t>
            </a:r>
          </a:p>
          <a:p>
            <a:r>
              <a:rPr lang="it-IT" b="1" dirty="0"/>
              <a:t>è decisiva la dimensione “soggettiva”</a:t>
            </a:r>
            <a:r>
              <a:rPr lang="it-IT" dirty="0"/>
              <a:t>, la carica umana con cui la persona utilizza e fa suoi quegli elementi di </a:t>
            </a:r>
            <a:r>
              <a:rPr lang="it-IT" b="1" dirty="0"/>
              <a:t>maturazione</a:t>
            </a:r>
            <a:r>
              <a:rPr lang="it-IT" dirty="0"/>
              <a:t>, </a:t>
            </a:r>
            <a:r>
              <a:rPr lang="it-IT" b="1" dirty="0"/>
              <a:t>come elementi di cambiamento personale, di crescita</a:t>
            </a:r>
            <a:r>
              <a:rPr lang="it-IT" dirty="0"/>
              <a:t> (</a:t>
            </a:r>
            <a:r>
              <a:rPr lang="it-IT" b="1" dirty="0"/>
              <a:t>non come adesione di fede</a:t>
            </a:r>
            <a:r>
              <a:rPr lang="it-IT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8564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EAD5B-00B8-452B-A9A9-BB3065B0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Domande…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EECAE-52F4-4C68-9936-B99B1951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Come </a:t>
            </a:r>
            <a:r>
              <a:rPr lang="it-IT" dirty="0"/>
              <a:t>muoverci allora nel</a:t>
            </a:r>
            <a:r>
              <a:rPr lang="it-IT" b="1" dirty="0"/>
              <a:t> rilevare, valutare e certificare le competenze? </a:t>
            </a:r>
          </a:p>
          <a:p>
            <a:r>
              <a:rPr lang="it-IT" b="1" dirty="0"/>
              <a:t>E’ possibile </a:t>
            </a:r>
            <a:r>
              <a:rPr lang="it-IT" dirty="0"/>
              <a:t>valutare le competenze complesse che si mostrano e si praticano solo in situazione?</a:t>
            </a:r>
          </a:p>
          <a:p>
            <a:r>
              <a:rPr lang="it-IT" dirty="0"/>
              <a:t>È possibile valutare le competenze ad esempio in un bambino di tre anni?</a:t>
            </a:r>
            <a:endParaRPr lang="it-IT" b="1" dirty="0"/>
          </a:p>
          <a:p>
            <a:r>
              <a:rPr lang="it-IT" b="1" dirty="0"/>
              <a:t>Quali criteri </a:t>
            </a:r>
            <a:r>
              <a:rPr lang="it-IT" dirty="0"/>
              <a:t>possono orientare nella valutazione delle competenze?</a:t>
            </a:r>
          </a:p>
          <a:p>
            <a:r>
              <a:rPr lang="it-IT" dirty="0"/>
              <a:t>E la </a:t>
            </a:r>
            <a:r>
              <a:rPr lang="it-IT" b="1" dirty="0"/>
              <a:t>competenza religiosa</a:t>
            </a:r>
            <a:r>
              <a:rPr lang="it-IT" dirty="0"/>
              <a:t>? </a:t>
            </a:r>
          </a:p>
          <a:p>
            <a:r>
              <a:rPr lang="it-IT" dirty="0"/>
              <a:t>Inoltre, cambia la valutazione degli apprendimenti orientati alle competenze? E in che senso?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20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49BFC-F001-46FA-9BF4-6A167AEF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La valutazione autentica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3A45C2-29E2-48A2-87F3-4E9229461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La domanda di fondo per un docente che progetta e svolge la sua azione di insegnamento nella prospettiva della maturazione di competenze da parte degli alunni, non sarà solo “</a:t>
            </a:r>
            <a:r>
              <a:rPr lang="it-IT" b="1" dirty="0"/>
              <a:t>cosa il ragazzo ha appreso</a:t>
            </a:r>
            <a:r>
              <a:rPr lang="it-IT" dirty="0"/>
              <a:t>?” (rilevare e valutare obiettivi di apprendimento), bensì anche “</a:t>
            </a:r>
            <a:r>
              <a:rPr lang="it-IT" b="1" dirty="0"/>
              <a:t>in cosa questi elementi di apprendimento</a:t>
            </a:r>
            <a:r>
              <a:rPr lang="it-IT" dirty="0"/>
              <a:t> (conoscenze e abilità specifiche di religione cattolica) </a:t>
            </a:r>
            <a:r>
              <a:rPr lang="it-IT" b="1" dirty="0"/>
              <a:t>hanno aiutato il ragazzo nella sua maturazione</a:t>
            </a:r>
            <a:r>
              <a:rPr lang="it-IT" dirty="0"/>
              <a:t>?” (rilevazione e valutazione delle competenze). </a:t>
            </a:r>
          </a:p>
          <a:p>
            <a:r>
              <a:rPr lang="it-IT" dirty="0"/>
              <a:t>«Valutando ciò che un ragazzo “sa”, si controlla e si verifica la “riproduzione” ma non la “costruzione” e lo “sviluppo” della conoscenza e neppure la “capacità di applicazione reale” della conoscenza posseduta» (</a:t>
            </a:r>
            <a:r>
              <a:rPr lang="it-IT" sz="2000" dirty="0"/>
              <a:t>M. COMOGLIO, </a:t>
            </a:r>
            <a:r>
              <a:rPr lang="it-IT" sz="2000" i="1" dirty="0"/>
              <a:t>La valutazione autentica</a:t>
            </a:r>
            <a:r>
              <a:rPr lang="it-IT" sz="2000" dirty="0"/>
              <a:t>, Orientamenti Pedagogici, 49 (1), 2002, pp. 94)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94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TM02900743[[fn=Organico]]</Template>
  <TotalTime>5</TotalTime>
  <Words>1205</Words>
  <Application>Microsoft Office PowerPoint</Application>
  <PresentationFormat>Widescreen</PresentationFormat>
  <Paragraphs>77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Georgia</vt:lpstr>
      <vt:lpstr>Times New Roman</vt:lpstr>
      <vt:lpstr>Organico</vt:lpstr>
      <vt:lpstr>Esempio corrispondenza giudizi sintetici IRC</vt:lpstr>
      <vt:lpstr>Presentazione standard di PowerPoint</vt:lpstr>
      <vt:lpstr>Valutazione delle competenze</vt:lpstr>
      <vt:lpstr>Dal punto di vista normativo… </vt:lpstr>
      <vt:lpstr>Presentazione standard di PowerPoint</vt:lpstr>
      <vt:lpstr>Presentazione standard di PowerPoint</vt:lpstr>
      <vt:lpstr>Presentazione standard di PowerPoint</vt:lpstr>
      <vt:lpstr>Domande…</vt:lpstr>
      <vt:lpstr>La valutazione autentica</vt:lpstr>
      <vt:lpstr>Il valore di una valutazione più reale e veritiera</vt:lpstr>
      <vt:lpstr>Presentazione standard di PowerPoint</vt:lpstr>
      <vt:lpstr>Wiggins indica le caratteristiche della valutazione autentica</vt:lpstr>
      <vt:lpstr>Presentazione standard di PowerPoint</vt:lpstr>
      <vt:lpstr>Valutazione autentica nell’IRC</vt:lpstr>
      <vt:lpstr>Modalità praticabili  per valutare le competenze</vt:lpstr>
      <vt:lpstr>Il compito autentico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Vescovo</dc:creator>
  <cp:lastModifiedBy>Segreteria Vescovo</cp:lastModifiedBy>
  <cp:revision>3</cp:revision>
  <dcterms:created xsi:type="dcterms:W3CDTF">2020-02-27T13:33:22Z</dcterms:created>
  <dcterms:modified xsi:type="dcterms:W3CDTF">2020-02-27T13:43:46Z</dcterms:modified>
</cp:coreProperties>
</file>